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75" r:id="rId2"/>
    <p:sldId id="308" r:id="rId3"/>
    <p:sldId id="381" r:id="rId4"/>
    <p:sldId id="374" r:id="rId5"/>
    <p:sldId id="375" r:id="rId6"/>
    <p:sldId id="376" r:id="rId7"/>
    <p:sldId id="377" r:id="rId8"/>
    <p:sldId id="370" r:id="rId9"/>
    <p:sldId id="378" r:id="rId10"/>
    <p:sldId id="379" r:id="rId11"/>
    <p:sldId id="380" r:id="rId12"/>
    <p:sldId id="382" r:id="rId13"/>
    <p:sldId id="383" r:id="rId14"/>
    <p:sldId id="371" r:id="rId15"/>
    <p:sldId id="372" r:id="rId16"/>
    <p:sldId id="37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p:cViewPr>
        <p:scale>
          <a:sx n="108" d="100"/>
          <a:sy n="108" d="100"/>
        </p:scale>
        <p:origin x="1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9/10/19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9/10/19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641951E-3273-8A4E-9AE7-6355A9E93FDA}" type="slidenum">
              <a:rPr lang="en-US"/>
              <a:pPr/>
              <a:t>5</a:t>
            </a:fld>
            <a:endParaRPr lang="en-US"/>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it-IT">
                <a:latin typeface="Calibri" charset="0"/>
                <a:ea typeface="MS PGothic" charset="0"/>
              </a:rPr>
              <a:t>Figure 12-9 </a:t>
            </a:r>
            <a:r>
              <a:rPr lang="en-US">
                <a:latin typeface="Calibri" charset="0"/>
                <a:ea typeface="MS PGothic" charset="0"/>
              </a:rPr>
              <a:t>General model of the association of histones and DNA in the nucleosome, illustrating the way in which the chromatin fiber may be coiled into a more condensed structure, ultimately producing a mitotic chromosome.</a:t>
            </a:r>
            <a:endParaRPr lang="en-GB">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ED9837DF-6606-7741-BE31-498B07F8C8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277E80F0-D653-AE43-8AE4-7A6DE7BBA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72143101-DD37-EC4F-B33A-B67CE2A897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6BA877D-1E84-A949-9545-DC417050D27D}"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74474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172977F1-3C9A-584F-87D1-4D11C30DD959}"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971EF8F7-CC12-BA43-883F-84550C23F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E1B80218-7D16-E044-A6A0-92F546EB21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299" name="Slide Number Placeholder 3">
            <a:extLst>
              <a:ext uri="{FF2B5EF4-FFF2-40B4-BE49-F238E27FC236}">
                <a16:creationId xmlns:a16="http://schemas.microsoft.com/office/drawing/2014/main" id="{33775CD0-DA4A-2843-8669-23D66FCB3E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FDAFBB-485E-E24D-B089-85AC405AE8C2}"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307440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61AD254-B8AD-D743-8EF4-D6815D1F3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F57A0C4E-CB7B-FC41-A40F-69EFC6E17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7347" name="Slide Number Placeholder 3">
            <a:extLst>
              <a:ext uri="{FF2B5EF4-FFF2-40B4-BE49-F238E27FC236}">
                <a16:creationId xmlns:a16="http://schemas.microsoft.com/office/drawing/2014/main" id="{CB4DFCD3-097A-5A40-A025-7A61A50AA2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974C7D-DC0C-1F40-8315-D351D9D88C9D}"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102231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8FEB67DA-3413-B045-80AF-A08124137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E0F074EC-218B-B44E-ADCD-F943254E96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1443" name="Slide Number Placeholder 3">
            <a:extLst>
              <a:ext uri="{FF2B5EF4-FFF2-40B4-BE49-F238E27FC236}">
                <a16:creationId xmlns:a16="http://schemas.microsoft.com/office/drawing/2014/main" id="{EE9C7114-28FB-9D49-8EDA-9BBBB8FC83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BB0139-F5D1-7F41-86DB-6CAF1065CFC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65153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C043B13B-8C5C-E442-980D-2D78A208AF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BF8ECE-AB4C-0449-8A78-601A787B1615}"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67586" name="Rectangle 2">
            <a:extLst>
              <a:ext uri="{FF2B5EF4-FFF2-40B4-BE49-F238E27FC236}">
                <a16:creationId xmlns:a16="http://schemas.microsoft.com/office/drawing/2014/main" id="{D09F8416-AD0A-7E43-B3F8-F29EE2AA5E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5F7C3B83-B3C1-914A-A1C3-5ECF04142D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2-9 </a:t>
            </a:r>
            <a:r>
              <a:rPr lang="en-US" altLang="en-US"/>
              <a:t>The substages of meiotic prophase I for the chromosomes depicted in Figure 2–8.</a:t>
            </a:r>
            <a:endParaRPr lang="en-GB" altLang="en-US"/>
          </a:p>
        </p:txBody>
      </p:sp>
    </p:spTree>
    <p:extLst>
      <p:ext uri="{BB962C8B-B14F-4D97-AF65-F5344CB8AC3E}">
        <p14:creationId xmlns:p14="http://schemas.microsoft.com/office/powerpoint/2010/main" val="424613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B623D12-1736-7247-9FEC-C5061D7255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DCBFD2F-833A-7A4D-AC38-2D0559742FFA}"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31746" name="Rectangle 2">
            <a:extLst>
              <a:ext uri="{FF2B5EF4-FFF2-40B4-BE49-F238E27FC236}">
                <a16:creationId xmlns:a16="http://schemas.microsoft.com/office/drawing/2014/main" id="{3A2F6617-C7DE-4643-9206-F8AE17D43A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D8B017B5-99A3-014C-A0F0-87CD303DA7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2-8 </a:t>
            </a:r>
            <a:r>
              <a:rPr lang="en-US" altLang="en-US"/>
              <a:t>Overview of the major events and outcomes of mitosis and meiosis. As in Figure 2–7, two pairs of homologous chromosomes are followed.</a:t>
            </a:r>
            <a:endParaRPr lang="en-GB" altLang="en-US"/>
          </a:p>
        </p:txBody>
      </p:sp>
    </p:spTree>
    <p:extLst>
      <p:ext uri="{BB962C8B-B14F-4D97-AF65-F5344CB8AC3E}">
        <p14:creationId xmlns:p14="http://schemas.microsoft.com/office/powerpoint/2010/main" val="2550352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0544A128-173F-6E46-B8F9-10D1CE64D7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FCDC2B4-2294-CB43-A39E-F9FF6E5276D4}" type="slidenum">
              <a:rPr lang="en-US" altLang="en-US" sz="1200">
                <a:latin typeface="Calibri" panose="020F0502020204030204" pitchFamily="34" charset="0"/>
              </a:rPr>
              <a:pPr algn="r" eaLnBrk="1" hangingPunct="1"/>
              <a:t>36</a:t>
            </a:fld>
            <a:endParaRPr lang="en-US" altLang="en-US" sz="1200">
              <a:latin typeface="Calibri" panose="020F0502020204030204" pitchFamily="34" charset="0"/>
            </a:endParaRPr>
          </a:p>
        </p:txBody>
      </p:sp>
      <p:sp>
        <p:nvSpPr>
          <p:cNvPr id="43010" name="Rectangle 2">
            <a:extLst>
              <a:ext uri="{FF2B5EF4-FFF2-40B4-BE49-F238E27FC236}">
                <a16:creationId xmlns:a16="http://schemas.microsoft.com/office/drawing/2014/main" id="{6EDC0922-E0E4-CD41-A431-5A15CB53F0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7648CE7-4F3E-2A4F-8956-247EB58612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2-10 </a:t>
            </a:r>
            <a:r>
              <a:rPr lang="en-US" altLang="en-US"/>
              <a:t>The major events in meiosis in an animal with a diploid number of 4, beginning with metaphase I. Note that the combination of chromosomes in the cells produced following telophase II is dependent on the random alignment of each tetrad and dyad on the equatorial plate during metaphase I and metaphase II. Several other combinations, which are not shown, can also be formed. The events depicted here are described in the text.</a:t>
            </a:r>
            <a:endParaRPr lang="en-GB" altLang="en-US"/>
          </a:p>
        </p:txBody>
      </p:sp>
    </p:spTree>
    <p:extLst>
      <p:ext uri="{BB962C8B-B14F-4D97-AF65-F5344CB8AC3E}">
        <p14:creationId xmlns:p14="http://schemas.microsoft.com/office/powerpoint/2010/main" val="387738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9/10/19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9/10/19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9/10/19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9/10/19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9/10/19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9/10/19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9/10/19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macroevolution.net/prophase-details.html#.UuZ7MKV6g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umanasinc.com/webcontent/animations/content/meiosis.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6</a:t>
            </a:r>
            <a:br>
              <a:rPr lang="en-US" altLang="en-US" dirty="0"/>
            </a:br>
            <a:r>
              <a:rPr lang="en-US" altLang="en-US" dirty="0">
                <a:ea typeface="MS PGothic"/>
              </a:rPr>
              <a:t>Sept. 11</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457200" y="1600200"/>
            <a:ext cx="8153400" cy="5257800"/>
          </a:xfrm>
        </p:spPr>
        <p:txBody>
          <a:bodyPr/>
          <a:lstStyle/>
          <a:p>
            <a:pPr marL="0" indent="0">
              <a:buFont typeface="Arial" charset="0"/>
              <a:buNone/>
              <a:defRPr/>
            </a:pPr>
            <a:endParaRPr lang="en-US" dirty="0">
              <a:ea typeface="MS PGothic" charset="0"/>
            </a:endParaRPr>
          </a:p>
          <a:p>
            <a:pPr marL="0" indent="0">
              <a:buNone/>
              <a:defRPr/>
            </a:pPr>
            <a:r>
              <a:rPr lang="en-US" dirty="0">
                <a:ea typeface="MS PGothic"/>
              </a:rPr>
              <a:t>Lab report 1 due  Thursday, Sept 12th at the beginning of your lab. </a:t>
            </a:r>
          </a:p>
          <a:p>
            <a:pPr>
              <a:buFont typeface="Arial" charset="0"/>
              <a:buNone/>
              <a:defRPr/>
            </a:pPr>
            <a:endParaRPr lang="en-US" dirty="0">
              <a:ea typeface="MS PGothic" charset="0"/>
            </a:endParaRPr>
          </a:p>
          <a:p>
            <a:pPr>
              <a:buFont typeface="Arial" charset="0"/>
              <a:buNone/>
              <a:defRPr/>
            </a:pPr>
            <a:r>
              <a:rPr lang="en-US" dirty="0">
                <a:ea typeface="MS PGothic" charset="0"/>
              </a:rPr>
              <a:t>Lab 2 is uploaded.  Please read and be ready!</a:t>
            </a:r>
          </a:p>
          <a:p>
            <a:pPr>
              <a:buFont typeface="Arial" charset="0"/>
              <a:buNone/>
              <a:defRPr/>
            </a:pPr>
            <a:endParaRPr lang="en-US" dirty="0">
              <a:ea typeface="MS PGothic" charset="0"/>
            </a:endParaRPr>
          </a:p>
          <a:p>
            <a:pPr>
              <a:buFont typeface="Arial" charset="0"/>
              <a:buNone/>
              <a:defRPr/>
            </a:pPr>
            <a:r>
              <a:rPr lang="en-US" dirty="0">
                <a:ea typeface="MS PGothic" charset="0"/>
              </a:rPr>
              <a:t>Elephants…. </a:t>
            </a:r>
          </a:p>
          <a:p>
            <a:pPr>
              <a:buFont typeface="Arial" charset="0"/>
              <a:buNone/>
              <a:defRPr/>
            </a:pPr>
            <a:endParaRPr lang="en-US" dirty="0">
              <a:ea typeface="MS PGothic" charset="0"/>
            </a:endParaRPr>
          </a:p>
          <a:p>
            <a:pPr>
              <a:buFont typeface="Arial" charset="0"/>
              <a:buChar cha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US">
              <a:latin typeface="Calibri" charset="0"/>
              <a:ea typeface="MS PGothic" charset="0"/>
            </a:endParaRPr>
          </a:p>
        </p:txBody>
      </p:sp>
      <p:sp>
        <p:nvSpPr>
          <p:cNvPr id="3" name="Content Placeholder 2">
            <a:extLst>
              <a:ext uri="{FF2B5EF4-FFF2-40B4-BE49-F238E27FC236}">
                <a16:creationId xmlns:a16="http://schemas.microsoft.com/office/drawing/2014/main" id="{C8EA4480-81F1-CC4B-AAC7-EEBDCE9F65B7}"/>
              </a:ext>
            </a:extLst>
          </p:cNvPr>
          <p:cNvSpPr>
            <a:spLocks noGrp="1"/>
          </p:cNvSpPr>
          <p:nvPr>
            <p:ph idx="1"/>
          </p:nvPr>
        </p:nvSpPr>
        <p:spPr/>
        <p:txBody>
          <a:bodyPr/>
          <a:lstStyle/>
          <a:p>
            <a:pPr>
              <a:defRPr/>
            </a:pPr>
            <a:r>
              <a:rPr lang="en-US" dirty="0">
                <a:ea typeface="ＭＳ Ｐゴシック" charset="0"/>
              </a:rPr>
              <a:t>The study of the level of condensation/compaction of DNA is one aspect of a very important field of genetics called </a:t>
            </a:r>
            <a:r>
              <a:rPr lang="en-US" b="1" i="1" dirty="0">
                <a:ea typeface="ＭＳ Ｐゴシック" charset="0"/>
              </a:rPr>
              <a:t>epigenetics</a:t>
            </a:r>
            <a:r>
              <a:rPr lang="en-US" dirty="0">
                <a:ea typeface="ＭＳ Ｐゴシック" charset="0"/>
              </a:rPr>
              <a:t>. </a:t>
            </a:r>
          </a:p>
          <a:p>
            <a:pPr>
              <a:defRPr/>
            </a:pPr>
            <a:endParaRPr lang="en-US" dirty="0">
              <a:ea typeface="ＭＳ Ｐゴシック" charset="0"/>
            </a:endParaRPr>
          </a:p>
          <a:p>
            <a:pPr>
              <a:defRPr/>
            </a:pPr>
            <a:r>
              <a:rPr lang="en-US" dirty="0">
                <a:ea typeface="ＭＳ Ｐゴシック" charset="0"/>
              </a:rPr>
              <a:t>Epigenetics deals with features and alterations of DNA that have nothing to do with the ATGC sequence.  </a:t>
            </a:r>
          </a:p>
          <a:p>
            <a:pPr marL="0" indent="0">
              <a:buFont typeface="Arial" charset="0"/>
              <a:buNone/>
              <a:defRPr/>
            </a:pPr>
            <a:r>
              <a:rPr lang="en-US" dirty="0">
                <a:ea typeface="ＭＳ Ｐゴシック" charset="0"/>
              </a:rPr>
              <a:t> </a:t>
            </a:r>
          </a:p>
        </p:txBody>
      </p:sp>
    </p:spTree>
    <p:extLst>
      <p:ext uri="{BB962C8B-B14F-4D97-AF65-F5344CB8AC3E}">
        <p14:creationId xmlns:p14="http://schemas.microsoft.com/office/powerpoint/2010/main" val="401588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endParaRPr lang="en-US" sz="3600" dirty="0">
              <a:latin typeface="Calibri" charset="0"/>
              <a:ea typeface="MS PGothic" charset="0"/>
            </a:endParaRPr>
          </a:p>
        </p:txBody>
      </p:sp>
      <p:sp>
        <p:nvSpPr>
          <p:cNvPr id="73730" name="Content Placeholder 2"/>
          <p:cNvSpPr>
            <a:spLocks noGrp="1"/>
          </p:cNvSpPr>
          <p:nvPr>
            <p:ph idx="1"/>
          </p:nvPr>
        </p:nvSpPr>
        <p:spPr/>
        <p:txBody>
          <a:bodyPr/>
          <a:lstStyle/>
          <a:p>
            <a:pPr eaLnBrk="1" hangingPunct="1"/>
            <a:r>
              <a:rPr lang="en-US" dirty="0">
                <a:latin typeface="Calibri" charset="0"/>
                <a:ea typeface="MS PGothic" charset="0"/>
              </a:rPr>
              <a:t>Chemical modifications of DNA change the level of condensation, locally, in specific regions of the chromosome.  </a:t>
            </a:r>
          </a:p>
          <a:p>
            <a:pPr eaLnBrk="1" hangingPunct="1"/>
            <a:endParaRPr lang="en-US" dirty="0">
              <a:latin typeface="Calibri" charset="0"/>
              <a:ea typeface="MS PGothic" charset="0"/>
            </a:endParaRPr>
          </a:p>
          <a:p>
            <a:pPr eaLnBrk="1" hangingPunct="1"/>
            <a:r>
              <a:rPr lang="en-US" dirty="0">
                <a:latin typeface="Calibri" charset="0"/>
                <a:ea typeface="MS PGothic" charset="0"/>
              </a:rPr>
              <a:t>For example, addition of CH3 groups, can make the DNA condense  more. </a:t>
            </a:r>
          </a:p>
        </p:txBody>
      </p:sp>
    </p:spTree>
    <p:extLst>
      <p:ext uri="{BB962C8B-B14F-4D97-AF65-F5344CB8AC3E}">
        <p14:creationId xmlns:p14="http://schemas.microsoft.com/office/powerpoint/2010/main" val="281739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2579-2A6D-8748-868A-7CF4E10CC6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E6C300F-15A0-2D4F-821E-A151C6A46DC5}"/>
              </a:ext>
            </a:extLst>
          </p:cNvPr>
          <p:cNvPicPr>
            <a:picLocks noGrp="1" noChangeAspect="1"/>
          </p:cNvPicPr>
          <p:nvPr>
            <p:ph idx="1"/>
          </p:nvPr>
        </p:nvPicPr>
        <p:blipFill>
          <a:blip r:embed="rId2"/>
          <a:stretch>
            <a:fillRect/>
          </a:stretch>
        </p:blipFill>
        <p:spPr>
          <a:xfrm>
            <a:off x="868362" y="1752600"/>
            <a:ext cx="7924800" cy="3962400"/>
          </a:xfrm>
          <a:prstGeom prst="rect">
            <a:avLst/>
          </a:prstGeom>
        </p:spPr>
      </p:pic>
    </p:spTree>
    <p:extLst>
      <p:ext uri="{BB962C8B-B14F-4D97-AF65-F5344CB8AC3E}">
        <p14:creationId xmlns:p14="http://schemas.microsoft.com/office/powerpoint/2010/main" val="330456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9A0B5-B3DD-FC47-BEB4-4C42AABC3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12B41C-E1AA-8B4E-9D58-E4CEB2EC530E}"/>
              </a:ext>
            </a:extLst>
          </p:cNvPr>
          <p:cNvSpPr>
            <a:spLocks noGrp="1"/>
          </p:cNvSpPr>
          <p:nvPr>
            <p:ph idx="1"/>
          </p:nvPr>
        </p:nvSpPr>
        <p:spPr/>
        <p:txBody>
          <a:bodyPr/>
          <a:lstStyle/>
          <a:p>
            <a:r>
              <a:rPr lang="en-US" dirty="0"/>
              <a:t>Generally the more condensed the DNA, the less likely genes are able to be expressed in that region.</a:t>
            </a:r>
          </a:p>
          <a:p>
            <a:endParaRPr lang="en-US" dirty="0"/>
          </a:p>
          <a:p>
            <a:r>
              <a:rPr lang="en-US" dirty="0"/>
              <a:t>Gene expression=transcription</a:t>
            </a:r>
          </a:p>
          <a:p>
            <a:endParaRPr lang="en-US" dirty="0"/>
          </a:p>
          <a:p>
            <a:r>
              <a:rPr lang="en-US" dirty="0"/>
              <a:t>The genes are physically less accessible for transcription</a:t>
            </a:r>
          </a:p>
        </p:txBody>
      </p:sp>
    </p:spTree>
    <p:extLst>
      <p:ext uri="{BB962C8B-B14F-4D97-AF65-F5344CB8AC3E}">
        <p14:creationId xmlns:p14="http://schemas.microsoft.com/office/powerpoint/2010/main" val="56243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D02943F0-32C3-1C48-924D-15AE43D12F95}"/>
              </a:ext>
            </a:extLst>
          </p:cNvPr>
          <p:cNvSpPr>
            <a:spLocks noGrp="1"/>
          </p:cNvSpPr>
          <p:nvPr>
            <p:ph type="title"/>
          </p:nvPr>
        </p:nvSpPr>
        <p:spPr/>
        <p:txBody>
          <a:bodyPr/>
          <a:lstStyle/>
          <a:p>
            <a:r>
              <a:rPr lang="en-US" altLang="en-US"/>
              <a:t>Begin meiosis</a:t>
            </a:r>
          </a:p>
        </p:txBody>
      </p:sp>
      <p:sp>
        <p:nvSpPr>
          <p:cNvPr id="3" name="Content Placeholder 2">
            <a:extLst>
              <a:ext uri="{FF2B5EF4-FFF2-40B4-BE49-F238E27FC236}">
                <a16:creationId xmlns:a16="http://schemas.microsoft.com/office/drawing/2014/main" id="{8BCCA6B8-E77E-4A46-9A20-ACAF4D8F18E8}"/>
              </a:ext>
            </a:extLst>
          </p:cNvPr>
          <p:cNvSpPr>
            <a:spLocks noGrp="1"/>
          </p:cNvSpPr>
          <p:nvPr>
            <p:ph idx="1"/>
          </p:nvPr>
        </p:nvSpPr>
        <p:spPr>
          <a:xfrm>
            <a:off x="457200" y="1600200"/>
            <a:ext cx="8229600" cy="5029200"/>
          </a:xfrm>
        </p:spPr>
        <p:txBody>
          <a:bodyPr rtlCol="0">
            <a:normAutofit lnSpcReduction="10000"/>
          </a:bodyPr>
          <a:lstStyle/>
          <a:p>
            <a:pPr fontAlgn="auto">
              <a:spcAft>
                <a:spcPts val="0"/>
              </a:spcAft>
              <a:defRPr/>
            </a:pPr>
            <a:r>
              <a:rPr lang="en-US" dirty="0">
                <a:ea typeface="+mn-ea"/>
                <a:cs typeface="+mn-cs"/>
              </a:rPr>
              <a:t>Start with the same concept of a diploid (2N)organism (having 2 sets of chromosomes, one from each parent)</a:t>
            </a:r>
          </a:p>
          <a:p>
            <a:pPr fontAlgn="auto">
              <a:spcAft>
                <a:spcPts val="0"/>
              </a:spcAft>
              <a:defRPr/>
            </a:pPr>
            <a:r>
              <a:rPr lang="en-US" dirty="0">
                <a:ea typeface="+mn-ea"/>
                <a:cs typeface="+mn-cs"/>
              </a:rPr>
              <a:t>Purpose of meiosis?</a:t>
            </a:r>
          </a:p>
          <a:p>
            <a:pPr lvl="1" fontAlgn="auto">
              <a:spcAft>
                <a:spcPts val="0"/>
              </a:spcAft>
              <a:buFont typeface="Arial" panose="020B0604020202020204" pitchFamily="34" charset="0"/>
              <a:buNone/>
              <a:defRPr/>
            </a:pPr>
            <a:r>
              <a:rPr lang="en-US" dirty="0">
                <a:ea typeface="+mn-ea"/>
              </a:rPr>
              <a:t>1.  Mechanism for producing haploid sex cells/gametes   2N  		       N</a:t>
            </a:r>
          </a:p>
          <a:p>
            <a:pPr lvl="1" fontAlgn="auto">
              <a:spcAft>
                <a:spcPts val="0"/>
              </a:spcAft>
              <a:buFont typeface="Arial" panose="020B0604020202020204" pitchFamily="34" charset="0"/>
              <a:buNone/>
              <a:defRPr/>
            </a:pPr>
            <a:r>
              <a:rPr lang="en-US" dirty="0">
                <a:ea typeface="+mn-ea"/>
              </a:rPr>
              <a:t>2.  Mechanism for introducing genetic variation</a:t>
            </a:r>
          </a:p>
          <a:p>
            <a:pPr lvl="1" fontAlgn="auto">
              <a:spcAft>
                <a:spcPts val="0"/>
              </a:spcAft>
              <a:buFont typeface="Arial" panose="020B0604020202020204" pitchFamily="34" charset="0"/>
              <a:buNone/>
              <a:defRPr/>
            </a:pPr>
            <a:r>
              <a:rPr lang="en-US" dirty="0">
                <a:ea typeface="+mn-ea"/>
              </a:rPr>
              <a:t>	---meiosis distributes maternal and paternal homologs randomly </a:t>
            </a:r>
          </a:p>
          <a:p>
            <a:pPr lvl="1" fontAlgn="auto">
              <a:spcAft>
                <a:spcPts val="0"/>
              </a:spcAft>
              <a:buFont typeface="Arial" panose="020B0604020202020204" pitchFamily="34" charset="0"/>
              <a:buNone/>
              <a:defRPr/>
            </a:pPr>
            <a:r>
              <a:rPr lang="en-US" dirty="0">
                <a:ea typeface="+mn-ea"/>
              </a:rPr>
              <a:t>	---meiosis allows exchange of DNA between maternal and paternal homologs.</a:t>
            </a:r>
          </a:p>
        </p:txBody>
      </p:sp>
      <p:cxnSp>
        <p:nvCxnSpPr>
          <p:cNvPr id="5" name="Straight Arrow Connector 4">
            <a:extLst>
              <a:ext uri="{FF2B5EF4-FFF2-40B4-BE49-F238E27FC236}">
                <a16:creationId xmlns:a16="http://schemas.microsoft.com/office/drawing/2014/main" id="{327176DF-2947-2841-A1F0-873D421F42DC}"/>
              </a:ext>
            </a:extLst>
          </p:cNvPr>
          <p:cNvCxnSpPr/>
          <p:nvPr/>
        </p:nvCxnSpPr>
        <p:spPr>
          <a:xfrm>
            <a:off x="4038600" y="4124325"/>
            <a:ext cx="1447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21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ECE6-1DDB-1D42-8337-0678B2E0BDAA}"/>
              </a:ext>
            </a:extLst>
          </p:cNvPr>
          <p:cNvSpPr>
            <a:spLocks noGrp="1"/>
          </p:cNvSpPr>
          <p:nvPr>
            <p:ph type="title"/>
          </p:nvPr>
        </p:nvSpPr>
        <p:spPr/>
        <p:txBody>
          <a:bodyPr rtlCol="0">
            <a:normAutofit fontScale="90000"/>
          </a:bodyPr>
          <a:lstStyle/>
          <a:p>
            <a:pPr fontAlgn="auto">
              <a:spcAft>
                <a:spcPts val="0"/>
              </a:spcAft>
              <a:defRPr/>
            </a:pPr>
            <a:r>
              <a:rPr lang="en-US" dirty="0">
                <a:ea typeface="+mj-ea"/>
                <a:cs typeface="+mj-cs"/>
              </a:rPr>
              <a:t>Meiosis reduces the chromosome number from 2N to N</a:t>
            </a:r>
          </a:p>
        </p:txBody>
      </p:sp>
      <p:sp>
        <p:nvSpPr>
          <p:cNvPr id="56322" name="Content Placeholder 2">
            <a:extLst>
              <a:ext uri="{FF2B5EF4-FFF2-40B4-BE49-F238E27FC236}">
                <a16:creationId xmlns:a16="http://schemas.microsoft.com/office/drawing/2014/main" id="{F2E2A60C-6C17-2C48-800B-8A29C93B5DBD}"/>
              </a:ext>
            </a:extLst>
          </p:cNvPr>
          <p:cNvSpPr>
            <a:spLocks noGrp="1"/>
          </p:cNvSpPr>
          <p:nvPr>
            <p:ph idx="1"/>
          </p:nvPr>
        </p:nvSpPr>
        <p:spPr>
          <a:xfrm>
            <a:off x="457200" y="1600200"/>
            <a:ext cx="8229600" cy="5029200"/>
          </a:xfrm>
        </p:spPr>
        <p:txBody>
          <a:bodyPr/>
          <a:lstStyle/>
          <a:p>
            <a:r>
              <a:rPr lang="en-US" altLang="en-US"/>
              <a:t>How?</a:t>
            </a:r>
          </a:p>
          <a:p>
            <a:pPr lvl="1"/>
            <a:r>
              <a:rPr lang="en-US" altLang="en-US"/>
              <a:t>Cell (germ cell/pre-sex cell) prepares for cell division by replicating DNA</a:t>
            </a:r>
          </a:p>
          <a:p>
            <a:pPr lvl="1"/>
            <a:endParaRPr lang="en-US" altLang="en-US"/>
          </a:p>
          <a:p>
            <a:pPr lvl="1"/>
            <a:r>
              <a:rPr lang="en-US" altLang="en-US"/>
              <a:t>Cell undergoes 2 successive divisions</a:t>
            </a:r>
          </a:p>
          <a:p>
            <a:pPr lvl="2"/>
            <a:r>
              <a:rPr lang="en-US" altLang="en-US"/>
              <a:t>Meiosis I (includes prophase, metaphase, anaphase, telophase)</a:t>
            </a:r>
          </a:p>
          <a:p>
            <a:pPr lvl="2"/>
            <a:r>
              <a:rPr lang="en-US" altLang="en-US"/>
              <a:t> Meiosis II (includes prophase, metaphase, anaphase, telophase) </a:t>
            </a:r>
          </a:p>
          <a:p>
            <a:pPr lvl="2">
              <a:buFont typeface="Arial" panose="020B0604020202020204" pitchFamily="34" charset="0"/>
              <a:buNone/>
            </a:pPr>
            <a:r>
              <a:rPr lang="en-US" altLang="en-US">
                <a:solidFill>
                  <a:srgbClr val="FF0000"/>
                </a:solidFill>
              </a:rPr>
              <a:t>**Product of meiosis is 4 haploid cells</a:t>
            </a:r>
          </a:p>
        </p:txBody>
      </p:sp>
    </p:spTree>
    <p:extLst>
      <p:ext uri="{BB962C8B-B14F-4D97-AF65-F5344CB8AC3E}">
        <p14:creationId xmlns:p14="http://schemas.microsoft.com/office/powerpoint/2010/main" val="144827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7F73599-5694-8148-A726-71B1204DD61B}"/>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6ECB54E-D1FE-2046-B53D-A26FDE7C2339}"/>
              </a:ext>
            </a:extLst>
          </p:cNvPr>
          <p:cNvSpPr>
            <a:spLocks noGrp="1"/>
          </p:cNvSpPr>
          <p:nvPr>
            <p:ph idx="1"/>
          </p:nvPr>
        </p:nvSpPr>
        <p:spPr/>
        <p:txBody>
          <a:bodyPr/>
          <a:lstStyle/>
          <a:p>
            <a:pPr>
              <a:buFont typeface="Arial" charset="0"/>
              <a:buChar char="•"/>
              <a:defRPr/>
            </a:pPr>
            <a:r>
              <a:rPr lang="en-US" dirty="0"/>
              <a:t>The 2 cell divisions are somewhat similar to mitotic division, with 4 distinct </a:t>
            </a:r>
            <a:r>
              <a:rPr lang="en-US" dirty="0" err="1"/>
              <a:t>subphases</a:t>
            </a:r>
            <a:r>
              <a:rPr lang="en-US" dirty="0"/>
              <a:t>.</a:t>
            </a:r>
          </a:p>
          <a:p>
            <a:pPr marL="0" indent="0">
              <a:buFont typeface="Arial" charset="0"/>
              <a:buNone/>
              <a:defRPr/>
            </a:pPr>
            <a:r>
              <a:rPr lang="en-US" dirty="0"/>
              <a:t>Prophase I, Metaphase I, Anaphase I</a:t>
            </a:r>
          </a:p>
          <a:p>
            <a:pPr marL="0" indent="0">
              <a:buFont typeface="Arial" charset="0"/>
              <a:buNone/>
              <a:defRPr/>
            </a:pPr>
            <a:r>
              <a:rPr lang="en-US" dirty="0" err="1"/>
              <a:t>Telophase</a:t>
            </a:r>
            <a:r>
              <a:rPr lang="en-US" dirty="0"/>
              <a:t> I</a:t>
            </a:r>
          </a:p>
          <a:p>
            <a:pPr marL="0" indent="0">
              <a:buFont typeface="Arial" charset="0"/>
              <a:buNone/>
              <a:defRPr/>
            </a:pPr>
            <a:endParaRPr lang="en-US" dirty="0"/>
          </a:p>
          <a:p>
            <a:pPr marL="0" indent="0">
              <a:buFont typeface="Arial" charset="0"/>
              <a:buNone/>
              <a:defRPr/>
            </a:pPr>
            <a:r>
              <a:rPr lang="en-US" dirty="0"/>
              <a:t>Prophase II, Metaphase II, Anaphase II, </a:t>
            </a:r>
            <a:r>
              <a:rPr lang="en-US" dirty="0" err="1"/>
              <a:t>Telophase</a:t>
            </a:r>
            <a:r>
              <a:rPr lang="en-US" dirty="0"/>
              <a:t> II</a:t>
            </a:r>
          </a:p>
        </p:txBody>
      </p:sp>
    </p:spTree>
    <p:extLst>
      <p:ext uri="{BB962C8B-B14F-4D97-AF65-F5344CB8AC3E}">
        <p14:creationId xmlns:p14="http://schemas.microsoft.com/office/powerpoint/2010/main" val="3445350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4E65BF03-9193-C64F-B81C-2C777F89B302}"/>
              </a:ext>
            </a:extLst>
          </p:cNvPr>
          <p:cNvSpPr>
            <a:spLocks noGrp="1"/>
          </p:cNvSpPr>
          <p:nvPr>
            <p:ph type="title"/>
          </p:nvPr>
        </p:nvSpPr>
        <p:spPr/>
        <p:txBody>
          <a:bodyPr/>
          <a:lstStyle/>
          <a:p>
            <a:endParaRPr lang="en-US" altLang="en-US"/>
          </a:p>
        </p:txBody>
      </p:sp>
      <p:pic>
        <p:nvPicPr>
          <p:cNvPr id="59394" name="Content Placeholder 3">
            <a:extLst>
              <a:ext uri="{FF2B5EF4-FFF2-40B4-BE49-F238E27FC236}">
                <a16:creationId xmlns:a16="http://schemas.microsoft.com/office/drawing/2014/main" id="{C3762B6E-D716-C646-A959-94BD12C5D2A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6372" r="-86372"/>
          <a:stretch>
            <a:fillRect/>
          </a:stretch>
        </p:blipFill>
        <p:spPr>
          <a:xfrm>
            <a:off x="457200" y="304800"/>
            <a:ext cx="10585450" cy="5821363"/>
          </a:xfrm>
        </p:spPr>
      </p:pic>
    </p:spTree>
    <p:extLst>
      <p:ext uri="{BB962C8B-B14F-4D97-AF65-F5344CB8AC3E}">
        <p14:creationId xmlns:p14="http://schemas.microsoft.com/office/powerpoint/2010/main" val="249745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2052F267-BFEA-C847-A91E-4A906EE790BB}"/>
              </a:ext>
            </a:extLst>
          </p:cNvPr>
          <p:cNvSpPr>
            <a:spLocks noGrp="1"/>
          </p:cNvSpPr>
          <p:nvPr>
            <p:ph type="title"/>
          </p:nvPr>
        </p:nvSpPr>
        <p:spPr/>
        <p:txBody>
          <a:bodyPr/>
          <a:lstStyle/>
          <a:p>
            <a:r>
              <a:rPr lang="en-US" altLang="en-US"/>
              <a:t>Let’s sketch an over view.</a:t>
            </a:r>
          </a:p>
        </p:txBody>
      </p:sp>
      <p:sp>
        <p:nvSpPr>
          <p:cNvPr id="60418" name="Content Placeholder 2">
            <a:extLst>
              <a:ext uri="{FF2B5EF4-FFF2-40B4-BE49-F238E27FC236}">
                <a16:creationId xmlns:a16="http://schemas.microsoft.com/office/drawing/2014/main" id="{27D4493D-5A8B-DC4D-B918-0BC8C8D85516}"/>
              </a:ext>
            </a:extLst>
          </p:cNvPr>
          <p:cNvSpPr>
            <a:spLocks noGrp="1"/>
          </p:cNvSpPr>
          <p:nvPr>
            <p:ph idx="1"/>
          </p:nvPr>
        </p:nvSpPr>
        <p:spPr/>
        <p:txBody>
          <a:bodyPr/>
          <a:lstStyle/>
          <a:p>
            <a:r>
              <a:rPr lang="en-US" altLang="en-US"/>
              <a:t>Keep in mind meiosis occurs ONLY in germ cells/cells destined to become gametes</a:t>
            </a:r>
          </a:p>
          <a:p>
            <a:endParaRPr lang="en-US" altLang="en-US"/>
          </a:p>
          <a:p>
            <a:r>
              <a:rPr lang="en-US" altLang="en-US"/>
              <a:t>In humans male gametes (sperm) form from meiosis in the cell  called  a </a:t>
            </a:r>
            <a:r>
              <a:rPr lang="en-US" altLang="en-US" b="1" i="1"/>
              <a:t>spermatogonium</a:t>
            </a:r>
            <a:r>
              <a:rPr lang="en-US" altLang="en-US"/>
              <a:t>; female gametes (egg or ovum) form from meiosis in the cell called an </a:t>
            </a:r>
            <a:r>
              <a:rPr lang="en-US" altLang="en-US" b="1" i="1"/>
              <a:t>oogonium</a:t>
            </a:r>
            <a:r>
              <a:rPr lang="en-US" altLang="en-US"/>
              <a:t>. </a:t>
            </a:r>
          </a:p>
          <a:p>
            <a:endParaRPr lang="en-US" altLang="en-US"/>
          </a:p>
        </p:txBody>
      </p:sp>
    </p:spTree>
    <p:extLst>
      <p:ext uri="{BB962C8B-B14F-4D97-AF65-F5344CB8AC3E}">
        <p14:creationId xmlns:p14="http://schemas.microsoft.com/office/powerpoint/2010/main" val="191722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A665BDC0-8C94-AF48-BDE6-FF6C51B949CD}"/>
              </a:ext>
            </a:extLst>
          </p:cNvPr>
          <p:cNvSpPr>
            <a:spLocks noGrp="1"/>
          </p:cNvSpPr>
          <p:nvPr>
            <p:ph type="title"/>
          </p:nvPr>
        </p:nvSpPr>
        <p:spPr/>
        <p:txBody>
          <a:bodyPr/>
          <a:lstStyle/>
          <a:p>
            <a:endParaRPr lang="en-US" altLang="en-US"/>
          </a:p>
        </p:txBody>
      </p:sp>
      <p:sp>
        <p:nvSpPr>
          <p:cNvPr id="62466" name="Content Placeholder 2">
            <a:extLst>
              <a:ext uri="{FF2B5EF4-FFF2-40B4-BE49-F238E27FC236}">
                <a16:creationId xmlns:a16="http://schemas.microsoft.com/office/drawing/2014/main" id="{69650093-1581-604F-B32E-A8369F871D78}"/>
              </a:ext>
            </a:extLst>
          </p:cNvPr>
          <p:cNvSpPr>
            <a:spLocks noGrp="1"/>
          </p:cNvSpPr>
          <p:nvPr>
            <p:ph idx="1"/>
          </p:nvPr>
        </p:nvSpPr>
        <p:spPr/>
        <p:txBody>
          <a:bodyPr/>
          <a:lstStyle/>
          <a:p>
            <a:r>
              <a:rPr lang="en-US" altLang="en-US"/>
              <a:t>One of the primary differences between mitosis and meiosis is the behavior of homologous chromosomes.</a:t>
            </a:r>
          </a:p>
          <a:p>
            <a:r>
              <a:rPr lang="en-US" altLang="en-US" b="1" i="1"/>
              <a:t>Mitosis</a:t>
            </a:r>
            <a:r>
              <a:rPr lang="en-US" altLang="en-US"/>
              <a:t>---maternal and paternal copies of each chromosome align at the cell equator independently.</a:t>
            </a:r>
          </a:p>
          <a:p>
            <a:r>
              <a:rPr lang="en-US" altLang="en-US" b="1" i="1"/>
              <a:t>Meiosis</a:t>
            </a:r>
            <a:r>
              <a:rPr lang="en-US" altLang="en-US"/>
              <a:t>--maternal and paternal copies of each chromosome align at the cell equator side by side—in homologous pairs.</a:t>
            </a:r>
          </a:p>
          <a:p>
            <a:endParaRPr lang="en-US" altLang="en-US"/>
          </a:p>
        </p:txBody>
      </p:sp>
    </p:spTree>
    <p:extLst>
      <p:ext uri="{BB962C8B-B14F-4D97-AF65-F5344CB8AC3E}">
        <p14:creationId xmlns:p14="http://schemas.microsoft.com/office/powerpoint/2010/main" val="370999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1B4595D4-BD6D-48BB-B7A2-E2E21A755CEB}"/>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id="{BE499AC9-0979-4282-BB7D-36F208544F8D}"/>
              </a:ext>
            </a:extLst>
          </p:cNvPr>
          <p:cNvSpPr>
            <a:spLocks noGrp="1"/>
          </p:cNvSpPr>
          <p:nvPr>
            <p:ph idx="1"/>
          </p:nvPr>
        </p:nvSpPr>
        <p:spPr>
          <a:xfrm>
            <a:off x="457200" y="1600200"/>
            <a:ext cx="8229600" cy="4876800"/>
          </a:xfrm>
        </p:spPr>
        <p:txBody>
          <a:bodyPr/>
          <a:lstStyle/>
          <a:p>
            <a:pPr marL="457200" lvl="1" indent="0">
              <a:buNone/>
            </a:pPr>
            <a:r>
              <a:rPr lang="en-US" altLang="en-US" dirty="0"/>
              <a:t>Cell cycle regulation---give some details.</a:t>
            </a:r>
          </a:p>
          <a:p>
            <a:pPr marL="457200" lvl="1" indent="0">
              <a:buNone/>
            </a:pPr>
            <a:r>
              <a:rPr lang="en-US" altLang="en-US" dirty="0"/>
              <a:t>	Use the driving of a car analogy.</a:t>
            </a:r>
          </a:p>
          <a:p>
            <a:pPr marL="457200" lvl="1" indent="0">
              <a:buNone/>
            </a:pPr>
            <a:r>
              <a:rPr lang="en-US" altLang="en-US" dirty="0"/>
              <a:t>	Why is regulation even necessary?	</a:t>
            </a:r>
          </a:p>
          <a:p>
            <a:pPr marL="457200" lvl="1" indent="0">
              <a:buNone/>
            </a:pPr>
            <a:r>
              <a:rPr lang="en-US" altLang="en-US" dirty="0"/>
              <a:t>	Name some proteins that participate.  Give some 	specific details about them.</a:t>
            </a:r>
          </a:p>
          <a:p>
            <a:pPr marL="457200" lvl="1" indent="0">
              <a:buNone/>
            </a:pPr>
            <a:r>
              <a:rPr lang="en-US" altLang="en-US" dirty="0"/>
              <a:t>	</a:t>
            </a:r>
          </a:p>
          <a:p>
            <a:pPr marL="457200" lvl="1" indent="0">
              <a:buNone/>
            </a:pPr>
            <a:r>
              <a:rPr lang="en-US" altLang="en-US" dirty="0"/>
              <a:t>	What happens when it breaks down?</a:t>
            </a:r>
          </a:p>
          <a:p>
            <a:pPr marL="457200" lvl="1" indent="0">
              <a:buNone/>
            </a:pPr>
            <a:r>
              <a:rPr lang="en-US" altLang="en-US" dirty="0"/>
              <a:t>	Describe the different types of “cancer genes” 	and expected mutations associated with cancer.</a:t>
            </a:r>
          </a:p>
          <a:p>
            <a:pPr marL="457200" lvl="1" indent="0">
              <a:buNone/>
            </a:pPr>
            <a:r>
              <a:rPr lang="en-US" altLang="en-US" dirty="0"/>
              <a:t>	</a:t>
            </a:r>
          </a:p>
          <a:p>
            <a:pPr marL="457200" lvl="1" indent="0">
              <a:buNone/>
            </a:pPr>
            <a:r>
              <a:rPr lang="en-US" altLang="en-US" dirty="0"/>
              <a:t>	</a:t>
            </a:r>
          </a:p>
          <a:p>
            <a:pPr marL="457200" lvl="1" indent="0">
              <a:buNone/>
            </a:pPr>
            <a:r>
              <a:rPr lang="en-US" altLang="en-US" dirty="0"/>
              <a:t>	</a:t>
            </a:r>
          </a:p>
          <a:p>
            <a:pPr marL="457200" lvl="1" indent="0">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3FFF9016-68F6-0546-9C4C-1FC63FA4B5B6}"/>
              </a:ext>
            </a:extLst>
          </p:cNvPr>
          <p:cNvSpPr>
            <a:spLocks noGrp="1"/>
          </p:cNvSpPr>
          <p:nvPr>
            <p:ph type="title"/>
          </p:nvPr>
        </p:nvSpPr>
        <p:spPr/>
        <p:txBody>
          <a:bodyPr/>
          <a:lstStyle/>
          <a:p>
            <a:endParaRPr lang="en-US" altLang="en-US"/>
          </a:p>
        </p:txBody>
      </p:sp>
      <p:sp>
        <p:nvSpPr>
          <p:cNvPr id="63490" name="Content Placeholder 2">
            <a:extLst>
              <a:ext uri="{FF2B5EF4-FFF2-40B4-BE49-F238E27FC236}">
                <a16:creationId xmlns:a16="http://schemas.microsoft.com/office/drawing/2014/main" id="{4F1C8787-6A76-4A40-A545-EEAC01F2614C}"/>
              </a:ext>
            </a:extLst>
          </p:cNvPr>
          <p:cNvSpPr>
            <a:spLocks noGrp="1"/>
          </p:cNvSpPr>
          <p:nvPr>
            <p:ph idx="1"/>
          </p:nvPr>
        </p:nvSpPr>
        <p:spPr/>
        <p:txBody>
          <a:bodyPr/>
          <a:lstStyle/>
          <a:p>
            <a:r>
              <a:rPr lang="en-US" altLang="en-US"/>
              <a:t>The events leading up to  pairing of homologs (and eventual exchange of DNA between homologs) occurs in Prophase I </a:t>
            </a:r>
          </a:p>
          <a:p>
            <a:endParaRPr lang="en-US" altLang="en-US"/>
          </a:p>
          <a:p>
            <a:r>
              <a:rPr lang="en-US" altLang="en-US"/>
              <a:t>Prophase I can be divided into its own subphases—Leptotene, Zygotene, Pachetene, Diplotene, and Diakinesis.</a:t>
            </a:r>
          </a:p>
        </p:txBody>
      </p:sp>
    </p:spTree>
    <p:extLst>
      <p:ext uri="{BB962C8B-B14F-4D97-AF65-F5344CB8AC3E}">
        <p14:creationId xmlns:p14="http://schemas.microsoft.com/office/powerpoint/2010/main" val="241178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D81B37D9-131B-0F4A-887C-2998F35FDD18}"/>
              </a:ext>
            </a:extLst>
          </p:cNvPr>
          <p:cNvSpPr>
            <a:spLocks noGrp="1"/>
          </p:cNvSpPr>
          <p:nvPr>
            <p:ph type="title"/>
          </p:nvPr>
        </p:nvSpPr>
        <p:spPr/>
        <p:txBody>
          <a:bodyPr/>
          <a:lstStyle/>
          <a:p>
            <a:r>
              <a:rPr lang="en-US" altLang="en-US"/>
              <a:t>Prophase I</a:t>
            </a:r>
          </a:p>
        </p:txBody>
      </p:sp>
      <p:sp>
        <p:nvSpPr>
          <p:cNvPr id="64514" name="Content Placeholder 2">
            <a:extLst>
              <a:ext uri="{FF2B5EF4-FFF2-40B4-BE49-F238E27FC236}">
                <a16:creationId xmlns:a16="http://schemas.microsoft.com/office/drawing/2014/main" id="{F3F4624E-853D-294A-9A1B-1D280090EA77}"/>
              </a:ext>
            </a:extLst>
          </p:cNvPr>
          <p:cNvSpPr>
            <a:spLocks noGrp="1"/>
          </p:cNvSpPr>
          <p:nvPr>
            <p:ph idx="1"/>
          </p:nvPr>
        </p:nvSpPr>
        <p:spPr/>
        <p:txBody>
          <a:bodyPr/>
          <a:lstStyle/>
          <a:p>
            <a:r>
              <a:rPr lang="en-US" altLang="en-US">
                <a:hlinkClick r:id="rId2"/>
              </a:rPr>
              <a:t>http://www.macroevolution.net/prophase-details.html#.UuZ7MKV6gUs</a:t>
            </a:r>
            <a:endParaRPr lang="en-US" altLang="en-US"/>
          </a:p>
          <a:p>
            <a:endParaRPr lang="en-US" altLang="en-US"/>
          </a:p>
        </p:txBody>
      </p:sp>
    </p:spTree>
    <p:extLst>
      <p:ext uri="{BB962C8B-B14F-4D97-AF65-F5344CB8AC3E}">
        <p14:creationId xmlns:p14="http://schemas.microsoft.com/office/powerpoint/2010/main" val="1066667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0324CD7-860E-0540-933D-E2C931B294DC}"/>
              </a:ext>
            </a:extLst>
          </p:cNvPr>
          <p:cNvSpPr>
            <a:spLocks noGrp="1"/>
          </p:cNvSpPr>
          <p:nvPr>
            <p:ph type="title"/>
          </p:nvPr>
        </p:nvSpPr>
        <p:spPr/>
        <p:txBody>
          <a:bodyPr/>
          <a:lstStyle/>
          <a:p>
            <a:endParaRPr lang="en-US" altLang="en-US"/>
          </a:p>
        </p:txBody>
      </p:sp>
      <p:pic>
        <p:nvPicPr>
          <p:cNvPr id="65538" name="Content Placeholder 3">
            <a:extLst>
              <a:ext uri="{FF2B5EF4-FFF2-40B4-BE49-F238E27FC236}">
                <a16:creationId xmlns:a16="http://schemas.microsoft.com/office/drawing/2014/main" id="{0120E90C-1FAB-724A-BC1B-C6B3E38AB7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453" r="-5453"/>
          <a:stretch>
            <a:fillRect/>
          </a:stretch>
        </p:blipFill>
        <p:spPr/>
      </p:pic>
    </p:spTree>
    <p:extLst>
      <p:ext uri="{BB962C8B-B14F-4D97-AF65-F5344CB8AC3E}">
        <p14:creationId xmlns:p14="http://schemas.microsoft.com/office/powerpoint/2010/main" val="3824791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8">
            <a:extLst>
              <a:ext uri="{FF2B5EF4-FFF2-40B4-BE49-F238E27FC236}">
                <a16:creationId xmlns:a16="http://schemas.microsoft.com/office/drawing/2014/main" id="{8FEAD802-3941-FD4E-A0D1-9F78C69B1B70}"/>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a:solidFill>
                  <a:srgbClr val="D53D21"/>
                </a:solidFill>
                <a:latin typeface="Arial" panose="020B0604020202020204" pitchFamily="34" charset="0"/>
              </a:rPr>
              <a:t>Figure 2.9</a:t>
            </a:r>
          </a:p>
        </p:txBody>
      </p:sp>
      <p:pic>
        <p:nvPicPr>
          <p:cNvPr id="66562" name="Picture 13">
            <a:extLst>
              <a:ext uri="{FF2B5EF4-FFF2-40B4-BE49-F238E27FC236}">
                <a16:creationId xmlns:a16="http://schemas.microsoft.com/office/drawing/2014/main" id="{7A14EEE9-EDDB-BB4F-AC74-20EC1E9DB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005138" y="339725"/>
            <a:ext cx="31321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Box 3">
            <a:extLst>
              <a:ext uri="{FF2B5EF4-FFF2-40B4-BE49-F238E27FC236}">
                <a16:creationId xmlns:a16="http://schemas.microsoft.com/office/drawing/2014/main" id="{899E1906-0E46-0746-BEBA-47F267FCFC8F}"/>
              </a:ext>
            </a:extLst>
          </p:cNvPr>
          <p:cNvSpPr txBox="1">
            <a:spLocks noChangeArrowheads="1"/>
          </p:cNvSpPr>
          <p:nvPr/>
        </p:nvSpPr>
        <p:spPr bwMode="auto">
          <a:xfrm>
            <a:off x="6324600" y="228600"/>
            <a:ext cx="2133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FF0000"/>
                </a:solidFill>
                <a:latin typeface="Arial" panose="020B0604020202020204" pitchFamily="34" charset="0"/>
              </a:rPr>
              <a:t>Use lab handouts and textbook for details on what occurs in each subphase of prophase I.</a:t>
            </a:r>
          </a:p>
        </p:txBody>
      </p:sp>
    </p:spTree>
    <p:extLst>
      <p:ext uri="{BB962C8B-B14F-4D97-AF65-F5344CB8AC3E}">
        <p14:creationId xmlns:p14="http://schemas.microsoft.com/office/powerpoint/2010/main" val="127979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F0223A3A-3064-6B48-9A1D-3EBFD370B7A8}"/>
              </a:ext>
            </a:extLst>
          </p:cNvPr>
          <p:cNvSpPr>
            <a:spLocks noGrp="1"/>
          </p:cNvSpPr>
          <p:nvPr>
            <p:ph type="ctrTitle"/>
          </p:nvPr>
        </p:nvSpPr>
        <p:spPr/>
        <p:txBody>
          <a:bodyPr/>
          <a:lstStyle/>
          <a:p>
            <a:r>
              <a:rPr lang="en-US" altLang="en-US"/>
              <a:t> Review Meiosis Animation</a:t>
            </a:r>
            <a:br>
              <a:rPr lang="en-US" altLang="en-US"/>
            </a:br>
            <a:r>
              <a:rPr lang="en-US" altLang="en-US"/>
              <a:t>		</a:t>
            </a:r>
          </a:p>
        </p:txBody>
      </p:sp>
      <p:sp>
        <p:nvSpPr>
          <p:cNvPr id="68610" name="Subtitle 2">
            <a:extLst>
              <a:ext uri="{FF2B5EF4-FFF2-40B4-BE49-F238E27FC236}">
                <a16:creationId xmlns:a16="http://schemas.microsoft.com/office/drawing/2014/main" id="{49A13C41-F72E-9B4B-97E2-B76F9D8FB8C0}"/>
              </a:ext>
            </a:extLst>
          </p:cNvPr>
          <p:cNvSpPr>
            <a:spLocks noGrp="1"/>
          </p:cNvSpPr>
          <p:nvPr>
            <p:ph type="subTitle" idx="1"/>
          </p:nvPr>
        </p:nvSpPr>
        <p:spPr>
          <a:xfrm>
            <a:off x="1295400" y="3810000"/>
            <a:ext cx="6400800" cy="1752600"/>
          </a:xfrm>
        </p:spPr>
        <p:txBody>
          <a:bodyPr/>
          <a:lstStyle/>
          <a:p>
            <a:r>
              <a:rPr lang="en-US" altLang="en-US">
                <a:solidFill>
                  <a:srgbClr val="898989"/>
                </a:solidFill>
                <a:hlinkClick r:id="rId2"/>
              </a:rPr>
              <a:t>http://www.sumanasinc.com/webcontent/animations/content/meiosis.html</a:t>
            </a:r>
            <a:endParaRPr lang="en-US" altLang="en-US">
              <a:solidFill>
                <a:srgbClr val="898989"/>
              </a:solidFill>
            </a:endParaRPr>
          </a:p>
          <a:p>
            <a:endParaRPr lang="en-US" altLang="en-US">
              <a:solidFill>
                <a:srgbClr val="898989"/>
              </a:solidFill>
            </a:endParaRPr>
          </a:p>
        </p:txBody>
      </p:sp>
    </p:spTree>
    <p:extLst>
      <p:ext uri="{BB962C8B-B14F-4D97-AF65-F5344CB8AC3E}">
        <p14:creationId xmlns:p14="http://schemas.microsoft.com/office/powerpoint/2010/main" val="177101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B7194362-A727-A74E-815F-40152C9C3CCC}"/>
              </a:ext>
            </a:extLst>
          </p:cNvPr>
          <p:cNvSpPr>
            <a:spLocks noGrp="1"/>
          </p:cNvSpPr>
          <p:nvPr>
            <p:ph type="title"/>
          </p:nvPr>
        </p:nvSpPr>
        <p:spPr/>
        <p:txBody>
          <a:bodyPr/>
          <a:lstStyle/>
          <a:p>
            <a:r>
              <a:rPr lang="en-US" altLang="en-US"/>
              <a:t>Try it! </a:t>
            </a:r>
          </a:p>
        </p:txBody>
      </p:sp>
      <p:sp>
        <p:nvSpPr>
          <p:cNvPr id="3" name="Content Placeholder 2">
            <a:extLst>
              <a:ext uri="{FF2B5EF4-FFF2-40B4-BE49-F238E27FC236}">
                <a16:creationId xmlns:a16="http://schemas.microsoft.com/office/drawing/2014/main" id="{68A0954F-CE6C-DF43-9B1D-FBFC04E1A68A}"/>
              </a:ext>
            </a:extLst>
          </p:cNvPr>
          <p:cNvSpPr>
            <a:spLocks noGrp="1"/>
          </p:cNvSpPr>
          <p:nvPr>
            <p:ph idx="1"/>
          </p:nvPr>
        </p:nvSpPr>
        <p:spPr/>
        <p:txBody>
          <a:bodyPr/>
          <a:lstStyle/>
          <a:p>
            <a:pPr>
              <a:buFont typeface="Arial" charset="0"/>
              <a:buChar char="•"/>
              <a:defRPr/>
            </a:pPr>
            <a:r>
              <a:rPr lang="en-US" dirty="0"/>
              <a:t>Practice using a mosquito </a:t>
            </a:r>
            <a:r>
              <a:rPr lang="en-US" dirty="0" err="1"/>
              <a:t>spermatogonium</a:t>
            </a:r>
            <a:r>
              <a:rPr lang="en-US" dirty="0"/>
              <a:t>!</a:t>
            </a:r>
          </a:p>
          <a:p>
            <a:pPr marL="0" indent="0">
              <a:buFont typeface="Arial" charset="0"/>
              <a:buNone/>
              <a:defRPr/>
            </a:pPr>
            <a:r>
              <a:rPr lang="en-US" dirty="0"/>
              <a:t>2N=6</a:t>
            </a:r>
          </a:p>
          <a:p>
            <a:pPr marL="0" indent="0">
              <a:buFont typeface="Arial" charset="0"/>
              <a:buNone/>
              <a:defRPr/>
            </a:pPr>
            <a:r>
              <a:rPr lang="en-US" dirty="0"/>
              <a:t>N=3</a:t>
            </a:r>
          </a:p>
        </p:txBody>
      </p:sp>
    </p:spTree>
    <p:extLst>
      <p:ext uri="{BB962C8B-B14F-4D97-AF65-F5344CB8AC3E}">
        <p14:creationId xmlns:p14="http://schemas.microsoft.com/office/powerpoint/2010/main" val="3248178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a:extLst>
              <a:ext uri="{FF2B5EF4-FFF2-40B4-BE49-F238E27FC236}">
                <a16:creationId xmlns:a16="http://schemas.microsoft.com/office/drawing/2014/main" id="{7550CFF1-64A4-5D47-BB32-E1CAFF9894EC}"/>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2.8</a:t>
            </a:r>
          </a:p>
        </p:txBody>
      </p:sp>
      <p:pic>
        <p:nvPicPr>
          <p:cNvPr id="30722" name="Picture 12">
            <a:extLst>
              <a:ext uri="{FF2B5EF4-FFF2-40B4-BE49-F238E27FC236}">
                <a16:creationId xmlns:a16="http://schemas.microsoft.com/office/drawing/2014/main" id="{B1C15AD5-6B5F-CA47-B736-8FE73037E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79"/>
          <a:stretch>
            <a:fillRect/>
          </a:stretch>
        </p:blipFill>
        <p:spPr bwMode="auto">
          <a:xfrm>
            <a:off x="1927225" y="346075"/>
            <a:ext cx="5287963"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a:extLst>
              <a:ext uri="{FF2B5EF4-FFF2-40B4-BE49-F238E27FC236}">
                <a16:creationId xmlns:a16="http://schemas.microsoft.com/office/drawing/2014/main" id="{65C7306C-D457-1049-994C-F956B71E014B}"/>
              </a:ext>
            </a:extLst>
          </p:cNvPr>
          <p:cNvSpPr txBox="1">
            <a:spLocks noChangeArrowheads="1"/>
          </p:cNvSpPr>
          <p:nvPr/>
        </p:nvSpPr>
        <p:spPr bwMode="auto">
          <a:xfrm>
            <a:off x="304800" y="6096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Compare Mitosis and Meiosis</a:t>
            </a:r>
          </a:p>
        </p:txBody>
      </p:sp>
    </p:spTree>
    <p:extLst>
      <p:ext uri="{BB962C8B-B14F-4D97-AF65-F5344CB8AC3E}">
        <p14:creationId xmlns:p14="http://schemas.microsoft.com/office/powerpoint/2010/main" val="377424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C8B92AD-0EAA-0946-AC28-E644AAE7A93F}"/>
              </a:ext>
            </a:extLst>
          </p:cNvPr>
          <p:cNvSpPr>
            <a:spLocks noGrp="1"/>
          </p:cNvSpPr>
          <p:nvPr>
            <p:ph type="title"/>
          </p:nvPr>
        </p:nvSpPr>
        <p:spPr/>
        <p:txBody>
          <a:bodyPr/>
          <a:lstStyle/>
          <a:p>
            <a:pPr eaLnBrk="1" hangingPunct="1"/>
            <a:r>
              <a:rPr lang="en-US" altLang="en-US" sz="3600"/>
              <a:t>Some differences in male and female gametogenesis (see handouts given in lab)</a:t>
            </a:r>
          </a:p>
        </p:txBody>
      </p:sp>
      <p:pic>
        <p:nvPicPr>
          <p:cNvPr id="32770" name="Content Placeholder 2">
            <a:extLst>
              <a:ext uri="{FF2B5EF4-FFF2-40B4-BE49-F238E27FC236}">
                <a16:creationId xmlns:a16="http://schemas.microsoft.com/office/drawing/2014/main" id="{3AD04116-5CEA-D04F-84B8-84C54159AB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210" b="-3210"/>
          <a:stretch>
            <a:fillRect/>
          </a:stretch>
        </p:blipFill>
        <p:spPr/>
      </p:pic>
      <p:sp>
        <p:nvSpPr>
          <p:cNvPr id="32771" name="TextBox 1">
            <a:extLst>
              <a:ext uri="{FF2B5EF4-FFF2-40B4-BE49-F238E27FC236}">
                <a16:creationId xmlns:a16="http://schemas.microsoft.com/office/drawing/2014/main" id="{C9A6ACD1-1736-5D4C-9BC4-4DEFBF93BC12}"/>
              </a:ext>
            </a:extLst>
          </p:cNvPr>
          <p:cNvSpPr txBox="1">
            <a:spLocks noChangeArrowheads="1"/>
          </p:cNvSpPr>
          <p:nvPr/>
        </p:nvSpPr>
        <p:spPr bwMode="auto">
          <a:xfrm>
            <a:off x="2239963" y="2913063"/>
            <a:ext cx="176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2N</a:t>
            </a:r>
          </a:p>
        </p:txBody>
      </p:sp>
      <p:sp>
        <p:nvSpPr>
          <p:cNvPr id="32772" name="TextBox 1">
            <a:extLst>
              <a:ext uri="{FF2B5EF4-FFF2-40B4-BE49-F238E27FC236}">
                <a16:creationId xmlns:a16="http://schemas.microsoft.com/office/drawing/2014/main" id="{3CB8D100-EC33-504D-945D-D9BD6CA1BF16}"/>
              </a:ext>
            </a:extLst>
          </p:cNvPr>
          <p:cNvSpPr txBox="1">
            <a:spLocks noChangeArrowheads="1"/>
          </p:cNvSpPr>
          <p:nvPr/>
        </p:nvSpPr>
        <p:spPr bwMode="auto">
          <a:xfrm>
            <a:off x="5922963" y="2867025"/>
            <a:ext cx="176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2N</a:t>
            </a:r>
          </a:p>
        </p:txBody>
      </p:sp>
      <p:sp>
        <p:nvSpPr>
          <p:cNvPr id="32773" name="TextBox 1">
            <a:extLst>
              <a:ext uri="{FF2B5EF4-FFF2-40B4-BE49-F238E27FC236}">
                <a16:creationId xmlns:a16="http://schemas.microsoft.com/office/drawing/2014/main" id="{77191398-1A53-934F-89F3-C3D563420C25}"/>
              </a:ext>
            </a:extLst>
          </p:cNvPr>
          <p:cNvSpPr txBox="1">
            <a:spLocks noChangeArrowheads="1"/>
          </p:cNvSpPr>
          <p:nvPr/>
        </p:nvSpPr>
        <p:spPr bwMode="auto">
          <a:xfrm>
            <a:off x="1847850" y="4257675"/>
            <a:ext cx="176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N                  N</a:t>
            </a:r>
          </a:p>
        </p:txBody>
      </p:sp>
      <p:sp>
        <p:nvSpPr>
          <p:cNvPr id="32774" name="TextBox 1">
            <a:extLst>
              <a:ext uri="{FF2B5EF4-FFF2-40B4-BE49-F238E27FC236}">
                <a16:creationId xmlns:a16="http://schemas.microsoft.com/office/drawing/2014/main" id="{E2ED2965-CCC7-8A48-AAD8-98BF24796163}"/>
              </a:ext>
            </a:extLst>
          </p:cNvPr>
          <p:cNvSpPr txBox="1">
            <a:spLocks noChangeArrowheads="1"/>
          </p:cNvSpPr>
          <p:nvPr/>
        </p:nvSpPr>
        <p:spPr bwMode="auto">
          <a:xfrm>
            <a:off x="5499100" y="4232275"/>
            <a:ext cx="1760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N                  N</a:t>
            </a:r>
          </a:p>
        </p:txBody>
      </p:sp>
    </p:spTree>
    <p:extLst>
      <p:ext uri="{BB962C8B-B14F-4D97-AF65-F5344CB8AC3E}">
        <p14:creationId xmlns:p14="http://schemas.microsoft.com/office/powerpoint/2010/main" val="217471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14E3553-F6F6-A14A-99E5-4524A5BC34B7}"/>
              </a:ext>
            </a:extLst>
          </p:cNvPr>
          <p:cNvSpPr>
            <a:spLocks noGrp="1"/>
          </p:cNvSpPr>
          <p:nvPr>
            <p:ph type="title"/>
          </p:nvPr>
        </p:nvSpPr>
        <p:spPr/>
        <p:txBody>
          <a:bodyPr/>
          <a:lstStyle/>
          <a:p>
            <a:pPr eaLnBrk="1" hangingPunct="1"/>
            <a:r>
              <a:rPr lang="en-US" altLang="en-US"/>
              <a:t>More differences…</a:t>
            </a:r>
          </a:p>
        </p:txBody>
      </p:sp>
      <p:sp>
        <p:nvSpPr>
          <p:cNvPr id="33794" name="Content Placeholder 2">
            <a:extLst>
              <a:ext uri="{FF2B5EF4-FFF2-40B4-BE49-F238E27FC236}">
                <a16:creationId xmlns:a16="http://schemas.microsoft.com/office/drawing/2014/main" id="{F22685D0-CDF8-2C40-AE5C-3DDF1C9D0C8E}"/>
              </a:ext>
            </a:extLst>
          </p:cNvPr>
          <p:cNvSpPr>
            <a:spLocks noGrp="1"/>
          </p:cNvSpPr>
          <p:nvPr>
            <p:ph idx="1"/>
          </p:nvPr>
        </p:nvSpPr>
        <p:spPr/>
        <p:txBody>
          <a:bodyPr/>
          <a:lstStyle/>
          <a:p>
            <a:pPr eaLnBrk="1" hangingPunct="1"/>
            <a:r>
              <a:rPr lang="en-US" altLang="en-US"/>
              <a:t>In some animals, female gametogenesis is also discontinuous.  Human females go through meiosis 1 just before ovulation and complete meiosis after fertilization!</a:t>
            </a:r>
          </a:p>
        </p:txBody>
      </p:sp>
    </p:spTree>
    <p:extLst>
      <p:ext uri="{BB962C8B-B14F-4D97-AF65-F5344CB8AC3E}">
        <p14:creationId xmlns:p14="http://schemas.microsoft.com/office/powerpoint/2010/main" val="1690637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BEED86E-EBED-994B-835C-52F318483C8B}"/>
              </a:ext>
            </a:extLst>
          </p:cNvPr>
          <p:cNvSpPr>
            <a:spLocks noGrp="1"/>
          </p:cNvSpPr>
          <p:nvPr>
            <p:ph type="title"/>
          </p:nvPr>
        </p:nvSpPr>
        <p:spPr/>
        <p:txBody>
          <a:bodyPr rtlCol="0">
            <a:normAutofit fontScale="90000"/>
          </a:bodyPr>
          <a:lstStyle/>
          <a:p>
            <a:pPr fontAlgn="auto">
              <a:spcAft>
                <a:spcPts val="0"/>
              </a:spcAft>
              <a:defRPr/>
            </a:pPr>
            <a:r>
              <a:rPr lang="en-US" dirty="0">
                <a:ea typeface="+mj-ea"/>
                <a:cs typeface="+mj-cs"/>
              </a:rPr>
              <a:t>Meiosis creates gametes with genetic variability</a:t>
            </a:r>
          </a:p>
        </p:txBody>
      </p:sp>
      <p:sp>
        <p:nvSpPr>
          <p:cNvPr id="34818" name="Content Placeholder 2">
            <a:extLst>
              <a:ext uri="{FF2B5EF4-FFF2-40B4-BE49-F238E27FC236}">
                <a16:creationId xmlns:a16="http://schemas.microsoft.com/office/drawing/2014/main" id="{F36C462D-C74A-D747-805E-6E799E757106}"/>
              </a:ext>
            </a:extLst>
          </p:cNvPr>
          <p:cNvSpPr>
            <a:spLocks noGrp="1"/>
          </p:cNvSpPr>
          <p:nvPr>
            <p:ph idx="1"/>
          </p:nvPr>
        </p:nvSpPr>
        <p:spPr>
          <a:xfrm>
            <a:off x="457200" y="1600200"/>
            <a:ext cx="8229600" cy="5257800"/>
          </a:xfrm>
        </p:spPr>
        <p:txBody>
          <a:bodyPr/>
          <a:lstStyle/>
          <a:p>
            <a:r>
              <a:rPr lang="en-US" altLang="en-US" sz="2400">
                <a:solidFill>
                  <a:srgbClr val="FF0000"/>
                </a:solidFill>
              </a:rPr>
              <a:t>How?—We assume that each person inherited different alleles (different forms of one gene) from their parents for at least some of their genes.  In the process of meiosis 2 mechanisms shuffle those alleles into new gametes.</a:t>
            </a:r>
          </a:p>
          <a:p>
            <a:pPr marL="457200" lvl="1" indent="0">
              <a:buFont typeface="Arial" panose="020B0604020202020204" pitchFamily="34" charset="0"/>
              <a:buNone/>
            </a:pPr>
            <a:r>
              <a:rPr lang="en-US" altLang="en-US"/>
              <a:t>1. Random alignment of homologs---independent assortment, creates unique combinations of maternal and paternal chromosome in each gamete.</a:t>
            </a:r>
          </a:p>
          <a:p>
            <a:pPr marL="457200" lvl="1" indent="0">
              <a:buFont typeface="Arial" panose="020B0604020202020204" pitchFamily="34" charset="0"/>
              <a:buNone/>
            </a:pPr>
            <a:r>
              <a:rPr lang="en-US" altLang="en-US"/>
              <a:t>2. Physical exchange of DNA between maternal and paternal homologs (crossing over with non-sister chromatids) creates entirely new combinations of alleles on each chromosome.</a:t>
            </a:r>
          </a:p>
          <a:p>
            <a:pPr marL="457200" lvl="1" indent="0"/>
            <a:endParaRPr lang="en-US" altLang="en-US"/>
          </a:p>
        </p:txBody>
      </p:sp>
    </p:spTree>
    <p:extLst>
      <p:ext uri="{BB962C8B-B14F-4D97-AF65-F5344CB8AC3E}">
        <p14:creationId xmlns:p14="http://schemas.microsoft.com/office/powerpoint/2010/main" val="3998752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1B4595D4-BD6D-48BB-B7A2-E2E21A755CEB}"/>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id="{BE499AC9-0979-4282-BB7D-36F208544F8D}"/>
              </a:ext>
            </a:extLst>
          </p:cNvPr>
          <p:cNvSpPr>
            <a:spLocks noGrp="1"/>
          </p:cNvSpPr>
          <p:nvPr>
            <p:ph idx="1"/>
          </p:nvPr>
        </p:nvSpPr>
        <p:spPr>
          <a:xfrm>
            <a:off x="457200" y="1600200"/>
            <a:ext cx="8229600" cy="4876800"/>
          </a:xfrm>
        </p:spPr>
        <p:txBody>
          <a:bodyPr/>
          <a:lstStyle/>
          <a:p>
            <a:pPr marL="457200" lvl="1" indent="0">
              <a:buNone/>
            </a:pPr>
            <a:r>
              <a:rPr lang="en-US" altLang="en-US" dirty="0"/>
              <a:t>How do chromosomes “condense”?</a:t>
            </a:r>
          </a:p>
          <a:p>
            <a:pPr marL="457200" lvl="1" indent="0">
              <a:buNone/>
            </a:pPr>
            <a:r>
              <a:rPr lang="en-US" altLang="en-US" dirty="0"/>
              <a:t>Why do chromosomes “condense”?</a:t>
            </a:r>
          </a:p>
          <a:p>
            <a:pPr marL="457200" lvl="1" indent="0">
              <a:buNone/>
            </a:pPr>
            <a:r>
              <a:rPr lang="en-US" altLang="en-US" dirty="0"/>
              <a:t>	</a:t>
            </a:r>
          </a:p>
          <a:p>
            <a:pPr marL="457200" lvl="1" indent="0">
              <a:buNone/>
            </a:pPr>
            <a:r>
              <a:rPr lang="en-US" altLang="en-US" dirty="0"/>
              <a:t>	</a:t>
            </a:r>
          </a:p>
          <a:p>
            <a:pPr marL="457200" lvl="1" indent="0">
              <a:buNone/>
            </a:pPr>
            <a:r>
              <a:rPr lang="en-US" altLang="en-US" dirty="0"/>
              <a:t>	</a:t>
            </a:r>
          </a:p>
          <a:p>
            <a:pPr marL="457200" lvl="1" indent="0">
              <a:buNone/>
            </a:pPr>
            <a:endParaRPr lang="en-US" altLang="en-US" dirty="0"/>
          </a:p>
        </p:txBody>
      </p:sp>
    </p:spTree>
    <p:extLst>
      <p:ext uri="{BB962C8B-B14F-4D97-AF65-F5344CB8AC3E}">
        <p14:creationId xmlns:p14="http://schemas.microsoft.com/office/powerpoint/2010/main" val="3062421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AADF8BD-1DD6-314B-9CA3-C2804D1BAB49}"/>
              </a:ext>
            </a:extLst>
          </p:cNvPr>
          <p:cNvSpPr>
            <a:spLocks noGrp="1"/>
          </p:cNvSpPr>
          <p:nvPr>
            <p:ph type="title"/>
          </p:nvPr>
        </p:nvSpPr>
        <p:spPr/>
        <p:txBody>
          <a:bodyPr/>
          <a:lstStyle/>
          <a:p>
            <a:r>
              <a:rPr lang="en-US" altLang="en-US"/>
              <a:t>How much variation?</a:t>
            </a:r>
          </a:p>
        </p:txBody>
      </p:sp>
      <p:sp>
        <p:nvSpPr>
          <p:cNvPr id="62466" name="Content Placeholder 2">
            <a:extLst>
              <a:ext uri="{FF2B5EF4-FFF2-40B4-BE49-F238E27FC236}">
                <a16:creationId xmlns:a16="http://schemas.microsoft.com/office/drawing/2014/main" id="{5247113E-AE40-D64A-A7BC-CD7C598348AE}"/>
              </a:ext>
            </a:extLst>
          </p:cNvPr>
          <p:cNvSpPr>
            <a:spLocks noGrp="1"/>
          </p:cNvSpPr>
          <p:nvPr>
            <p:ph idx="1"/>
          </p:nvPr>
        </p:nvSpPr>
        <p:spPr>
          <a:xfrm>
            <a:off x="533400" y="1371600"/>
            <a:ext cx="8229600" cy="5181600"/>
          </a:xfrm>
        </p:spPr>
        <p:txBody>
          <a:bodyPr/>
          <a:lstStyle/>
          <a:p>
            <a:pPr>
              <a:buFont typeface="Arial" charset="0"/>
              <a:buChar char="•"/>
              <a:defRPr/>
            </a:pPr>
            <a:r>
              <a:rPr lang="en-US" dirty="0"/>
              <a:t>Each pair of homologs can align in 2 ways at the metaphase plate in meiosis I.  </a:t>
            </a:r>
          </a:p>
          <a:p>
            <a:pPr marL="0" indent="0">
              <a:buFont typeface="Arial" charset="0"/>
              <a:buNone/>
              <a:defRPr/>
            </a:pPr>
            <a:r>
              <a:rPr lang="en-US" dirty="0"/>
              <a:t>                       </a:t>
            </a:r>
          </a:p>
        </p:txBody>
      </p:sp>
      <p:cxnSp>
        <p:nvCxnSpPr>
          <p:cNvPr id="7" name="Straight Connector 6">
            <a:extLst>
              <a:ext uri="{FF2B5EF4-FFF2-40B4-BE49-F238E27FC236}">
                <a16:creationId xmlns:a16="http://schemas.microsoft.com/office/drawing/2014/main" id="{C9CC2304-6FB7-D148-B928-1FB9559AFBF3}"/>
              </a:ext>
            </a:extLst>
          </p:cNvPr>
          <p:cNvCxnSpPr/>
          <p:nvPr/>
        </p:nvCxnSpPr>
        <p:spPr>
          <a:xfrm rot="5400000">
            <a:off x="1219201" y="3200400"/>
            <a:ext cx="609600" cy="31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E107BD-8BBD-7B4A-BF55-F58089FCFC79}"/>
              </a:ext>
            </a:extLst>
          </p:cNvPr>
          <p:cNvCxnSpPr/>
          <p:nvPr/>
        </p:nvCxnSpPr>
        <p:spPr>
          <a:xfrm rot="5400000">
            <a:off x="1371601" y="3198812"/>
            <a:ext cx="609600" cy="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112769-73C2-8446-A186-FB2F1398CC57}"/>
              </a:ext>
            </a:extLst>
          </p:cNvPr>
          <p:cNvCxnSpPr/>
          <p:nvPr/>
        </p:nvCxnSpPr>
        <p:spPr>
          <a:xfrm rot="5400000">
            <a:off x="1485900" y="38481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3AB785-C51F-1047-B0F1-50313D805E2A}"/>
              </a:ext>
            </a:extLst>
          </p:cNvPr>
          <p:cNvCxnSpPr/>
          <p:nvPr/>
        </p:nvCxnSpPr>
        <p:spPr>
          <a:xfrm rot="5400000">
            <a:off x="1334294" y="3847306"/>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847" name="TextBox 11">
            <a:extLst>
              <a:ext uri="{FF2B5EF4-FFF2-40B4-BE49-F238E27FC236}">
                <a16:creationId xmlns:a16="http://schemas.microsoft.com/office/drawing/2014/main" id="{533E5AA2-C5D5-F949-8690-1D2D3ACA0458}"/>
              </a:ext>
            </a:extLst>
          </p:cNvPr>
          <p:cNvSpPr txBox="1">
            <a:spLocks noChangeArrowheads="1"/>
          </p:cNvSpPr>
          <p:nvPr/>
        </p:nvSpPr>
        <p:spPr bwMode="auto">
          <a:xfrm>
            <a:off x="3352800" y="48006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  n=2</a:t>
            </a:r>
          </a:p>
          <a:p>
            <a:pPr eaLnBrk="1" hangingPunct="1">
              <a:spcBef>
                <a:spcPct val="0"/>
              </a:spcBef>
              <a:buFontTx/>
              <a:buNone/>
            </a:pPr>
            <a:r>
              <a:rPr lang="en-US" altLang="en-US" sz="1800">
                <a:latin typeface="Arial" panose="020B0604020202020204" pitchFamily="34" charset="0"/>
              </a:rPr>
              <a:t>2n=4</a:t>
            </a:r>
          </a:p>
        </p:txBody>
      </p:sp>
      <p:cxnSp>
        <p:nvCxnSpPr>
          <p:cNvPr id="13" name="Straight Connector 12">
            <a:extLst>
              <a:ext uri="{FF2B5EF4-FFF2-40B4-BE49-F238E27FC236}">
                <a16:creationId xmlns:a16="http://schemas.microsoft.com/office/drawing/2014/main" id="{737D6B11-77F6-C747-9A21-A4658847A9C1}"/>
              </a:ext>
            </a:extLst>
          </p:cNvPr>
          <p:cNvCxnSpPr/>
          <p:nvPr/>
        </p:nvCxnSpPr>
        <p:spPr bwMode="auto">
          <a:xfrm rot="5400000">
            <a:off x="2666207" y="3352006"/>
            <a:ext cx="6096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5AEDA3-B06A-1740-821C-00C1586C75F5}"/>
              </a:ext>
            </a:extLst>
          </p:cNvPr>
          <p:cNvCxnSpPr/>
          <p:nvPr/>
        </p:nvCxnSpPr>
        <p:spPr bwMode="auto">
          <a:xfrm rot="5400000">
            <a:off x="2513807" y="3352006"/>
            <a:ext cx="609600" cy="15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7ADBDD-F84F-3946-895A-546719020C4F}"/>
              </a:ext>
            </a:extLst>
          </p:cNvPr>
          <p:cNvCxnSpPr/>
          <p:nvPr/>
        </p:nvCxnSpPr>
        <p:spPr bwMode="auto">
          <a:xfrm rot="5400000">
            <a:off x="4037807" y="3199606"/>
            <a:ext cx="6096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38C367-1896-B24C-A42A-C7CC6B0F6FAF}"/>
              </a:ext>
            </a:extLst>
          </p:cNvPr>
          <p:cNvCxnSpPr/>
          <p:nvPr/>
        </p:nvCxnSpPr>
        <p:spPr bwMode="auto">
          <a:xfrm rot="5400000">
            <a:off x="3885407" y="3199606"/>
            <a:ext cx="609600" cy="15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2003CB7A-D7A3-D843-84C4-A6A375F2B55D}"/>
              </a:ext>
            </a:extLst>
          </p:cNvPr>
          <p:cNvSpPr/>
          <p:nvPr/>
        </p:nvSpPr>
        <p:spPr>
          <a:xfrm>
            <a:off x="942975" y="2773363"/>
            <a:ext cx="1266825" cy="1874837"/>
          </a:xfrm>
          <a:custGeom>
            <a:avLst/>
            <a:gdLst>
              <a:gd name="connsiteX0" fmla="*/ 777554 w 1266390"/>
              <a:gd name="connsiteY0" fmla="*/ 32277 h 1875592"/>
              <a:gd name="connsiteX1" fmla="*/ 429211 w 1266390"/>
              <a:gd name="connsiteY1" fmla="*/ 32277 h 1875592"/>
              <a:gd name="connsiteX2" fmla="*/ 371154 w 1266390"/>
              <a:gd name="connsiteY2" fmla="*/ 61306 h 1875592"/>
              <a:gd name="connsiteX3" fmla="*/ 327611 w 1266390"/>
              <a:gd name="connsiteY3" fmla="*/ 75820 h 1875592"/>
              <a:gd name="connsiteX4" fmla="*/ 269554 w 1266390"/>
              <a:gd name="connsiteY4" fmla="*/ 162906 h 1875592"/>
              <a:gd name="connsiteX5" fmla="*/ 240525 w 1266390"/>
              <a:gd name="connsiteY5" fmla="*/ 206449 h 1875592"/>
              <a:gd name="connsiteX6" fmla="*/ 153439 w 1266390"/>
              <a:gd name="connsiteY6" fmla="*/ 293534 h 1875592"/>
              <a:gd name="connsiteX7" fmla="*/ 95382 w 1266390"/>
              <a:gd name="connsiteY7" fmla="*/ 380620 h 1875592"/>
              <a:gd name="connsiteX8" fmla="*/ 66354 w 1266390"/>
              <a:gd name="connsiteY8" fmla="*/ 467706 h 1875592"/>
              <a:gd name="connsiteX9" fmla="*/ 51839 w 1266390"/>
              <a:gd name="connsiteY9" fmla="*/ 511249 h 1875592"/>
              <a:gd name="connsiteX10" fmla="*/ 8296 w 1266390"/>
              <a:gd name="connsiteY10" fmla="*/ 1295020 h 1875592"/>
              <a:gd name="connsiteX11" fmla="*/ 22811 w 1266390"/>
              <a:gd name="connsiteY11" fmla="*/ 1454677 h 1875592"/>
              <a:gd name="connsiteX12" fmla="*/ 37325 w 1266390"/>
              <a:gd name="connsiteY12" fmla="*/ 1512734 h 1875592"/>
              <a:gd name="connsiteX13" fmla="*/ 138925 w 1266390"/>
              <a:gd name="connsiteY13" fmla="*/ 1643363 h 1875592"/>
              <a:gd name="connsiteX14" fmla="*/ 226011 w 1266390"/>
              <a:gd name="connsiteY14" fmla="*/ 1744963 h 1875592"/>
              <a:gd name="connsiteX15" fmla="*/ 269554 w 1266390"/>
              <a:gd name="connsiteY15" fmla="*/ 1759477 h 1875592"/>
              <a:gd name="connsiteX16" fmla="*/ 429211 w 1266390"/>
              <a:gd name="connsiteY16" fmla="*/ 1803020 h 1875592"/>
              <a:gd name="connsiteX17" fmla="*/ 472754 w 1266390"/>
              <a:gd name="connsiteY17" fmla="*/ 1832049 h 1875592"/>
              <a:gd name="connsiteX18" fmla="*/ 530811 w 1266390"/>
              <a:gd name="connsiteY18" fmla="*/ 1846563 h 1875592"/>
              <a:gd name="connsiteX19" fmla="*/ 646925 w 1266390"/>
              <a:gd name="connsiteY19" fmla="*/ 1875592 h 1875592"/>
              <a:gd name="connsiteX20" fmla="*/ 806582 w 1266390"/>
              <a:gd name="connsiteY20" fmla="*/ 1846563 h 1875592"/>
              <a:gd name="connsiteX21" fmla="*/ 922696 w 1266390"/>
              <a:gd name="connsiteY21" fmla="*/ 1759477 h 1875592"/>
              <a:gd name="connsiteX22" fmla="*/ 995268 w 1266390"/>
              <a:gd name="connsiteY22" fmla="*/ 1730449 h 1875592"/>
              <a:gd name="connsiteX23" fmla="*/ 1053325 w 1266390"/>
              <a:gd name="connsiteY23" fmla="*/ 1686906 h 1875592"/>
              <a:gd name="connsiteX24" fmla="*/ 1169439 w 1266390"/>
              <a:gd name="connsiteY24" fmla="*/ 1628849 h 1875592"/>
              <a:gd name="connsiteX25" fmla="*/ 1198468 w 1266390"/>
              <a:gd name="connsiteY25" fmla="*/ 1570792 h 1875592"/>
              <a:gd name="connsiteX26" fmla="*/ 1212982 w 1266390"/>
              <a:gd name="connsiteY26" fmla="*/ 1512734 h 1875592"/>
              <a:gd name="connsiteX27" fmla="*/ 1227496 w 1266390"/>
              <a:gd name="connsiteY27" fmla="*/ 1469192 h 1875592"/>
              <a:gd name="connsiteX28" fmla="*/ 1212982 w 1266390"/>
              <a:gd name="connsiteY28" fmla="*/ 1251477 h 1875592"/>
              <a:gd name="connsiteX29" fmla="*/ 1169439 w 1266390"/>
              <a:gd name="connsiteY29" fmla="*/ 1178906 h 1875592"/>
              <a:gd name="connsiteX30" fmla="*/ 1111382 w 1266390"/>
              <a:gd name="connsiteY30" fmla="*/ 1019249 h 1875592"/>
              <a:gd name="connsiteX31" fmla="*/ 1067839 w 1266390"/>
              <a:gd name="connsiteY31" fmla="*/ 293534 h 1875592"/>
              <a:gd name="connsiteX32" fmla="*/ 1053325 w 1266390"/>
              <a:gd name="connsiteY32" fmla="*/ 191934 h 1875592"/>
              <a:gd name="connsiteX33" fmla="*/ 980754 w 1266390"/>
              <a:gd name="connsiteY33" fmla="*/ 119363 h 1875592"/>
              <a:gd name="connsiteX34" fmla="*/ 908182 w 1266390"/>
              <a:gd name="connsiteY34" fmla="*/ 32277 h 1875592"/>
              <a:gd name="connsiteX35" fmla="*/ 792068 w 1266390"/>
              <a:gd name="connsiteY35" fmla="*/ 46792 h 1875592"/>
              <a:gd name="connsiteX36" fmla="*/ 748525 w 1266390"/>
              <a:gd name="connsiteY36" fmla="*/ 61306 h 1875592"/>
              <a:gd name="connsiteX37" fmla="*/ 777554 w 1266390"/>
              <a:gd name="connsiteY37" fmla="*/ 32277 h 18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6390" h="1875592">
                <a:moveTo>
                  <a:pt x="777554" y="32277"/>
                </a:moveTo>
                <a:cubicBezTo>
                  <a:pt x="724335" y="27439"/>
                  <a:pt x="698186" y="0"/>
                  <a:pt x="429211" y="32277"/>
                </a:cubicBezTo>
                <a:cubicBezTo>
                  <a:pt x="407728" y="34855"/>
                  <a:pt x="391041" y="52783"/>
                  <a:pt x="371154" y="61306"/>
                </a:cubicBezTo>
                <a:cubicBezTo>
                  <a:pt x="357092" y="67333"/>
                  <a:pt x="342125" y="70982"/>
                  <a:pt x="327611" y="75820"/>
                </a:cubicBezTo>
                <a:lnTo>
                  <a:pt x="269554" y="162906"/>
                </a:lnTo>
                <a:cubicBezTo>
                  <a:pt x="259878" y="177420"/>
                  <a:pt x="252860" y="194114"/>
                  <a:pt x="240525" y="206449"/>
                </a:cubicBezTo>
                <a:lnTo>
                  <a:pt x="153439" y="293534"/>
                </a:lnTo>
                <a:cubicBezTo>
                  <a:pt x="105422" y="437587"/>
                  <a:pt x="185983" y="217536"/>
                  <a:pt x="95382" y="380620"/>
                </a:cubicBezTo>
                <a:cubicBezTo>
                  <a:pt x="80522" y="407368"/>
                  <a:pt x="76030" y="438677"/>
                  <a:pt x="66354" y="467706"/>
                </a:cubicBezTo>
                <a:lnTo>
                  <a:pt x="51839" y="511249"/>
                </a:lnTo>
                <a:cubicBezTo>
                  <a:pt x="0" y="925968"/>
                  <a:pt x="24863" y="665492"/>
                  <a:pt x="8296" y="1295020"/>
                </a:cubicBezTo>
                <a:cubicBezTo>
                  <a:pt x="13134" y="1348239"/>
                  <a:pt x="15748" y="1401707"/>
                  <a:pt x="22811" y="1454677"/>
                </a:cubicBezTo>
                <a:cubicBezTo>
                  <a:pt x="25447" y="1474450"/>
                  <a:pt x="28404" y="1494892"/>
                  <a:pt x="37325" y="1512734"/>
                </a:cubicBezTo>
                <a:cubicBezTo>
                  <a:pt x="126188" y="1690461"/>
                  <a:pt x="59287" y="1531870"/>
                  <a:pt x="138925" y="1643363"/>
                </a:cubicBezTo>
                <a:cubicBezTo>
                  <a:pt x="193098" y="1719205"/>
                  <a:pt x="134628" y="1692744"/>
                  <a:pt x="226011" y="1744963"/>
                </a:cubicBezTo>
                <a:cubicBezTo>
                  <a:pt x="239295" y="1752554"/>
                  <a:pt x="254794" y="1755451"/>
                  <a:pt x="269554" y="1759477"/>
                </a:cubicBezTo>
                <a:cubicBezTo>
                  <a:pt x="449620" y="1808586"/>
                  <a:pt x="328987" y="1769613"/>
                  <a:pt x="429211" y="1803020"/>
                </a:cubicBezTo>
                <a:cubicBezTo>
                  <a:pt x="443725" y="1812696"/>
                  <a:pt x="456720" y="1825177"/>
                  <a:pt x="472754" y="1832049"/>
                </a:cubicBezTo>
                <a:cubicBezTo>
                  <a:pt x="491089" y="1839907"/>
                  <a:pt x="511338" y="1842236"/>
                  <a:pt x="530811" y="1846563"/>
                </a:cubicBezTo>
                <a:cubicBezTo>
                  <a:pt x="635896" y="1869915"/>
                  <a:pt x="569119" y="1849655"/>
                  <a:pt x="646925" y="1875592"/>
                </a:cubicBezTo>
                <a:cubicBezTo>
                  <a:pt x="651844" y="1874977"/>
                  <a:pt x="775604" y="1867215"/>
                  <a:pt x="806582" y="1846563"/>
                </a:cubicBezTo>
                <a:cubicBezTo>
                  <a:pt x="957687" y="1745827"/>
                  <a:pt x="712111" y="1864769"/>
                  <a:pt x="922696" y="1759477"/>
                </a:cubicBezTo>
                <a:cubicBezTo>
                  <a:pt x="945999" y="1747825"/>
                  <a:pt x="972493" y="1743102"/>
                  <a:pt x="995268" y="1730449"/>
                </a:cubicBezTo>
                <a:cubicBezTo>
                  <a:pt x="1016414" y="1718701"/>
                  <a:pt x="1032179" y="1698654"/>
                  <a:pt x="1053325" y="1686906"/>
                </a:cubicBezTo>
                <a:cubicBezTo>
                  <a:pt x="1266390" y="1568535"/>
                  <a:pt x="1020996" y="1727809"/>
                  <a:pt x="1169439" y="1628849"/>
                </a:cubicBezTo>
                <a:cubicBezTo>
                  <a:pt x="1179115" y="1609497"/>
                  <a:pt x="1190871" y="1591051"/>
                  <a:pt x="1198468" y="1570792"/>
                </a:cubicBezTo>
                <a:cubicBezTo>
                  <a:pt x="1205472" y="1552114"/>
                  <a:pt x="1207502" y="1531915"/>
                  <a:pt x="1212982" y="1512734"/>
                </a:cubicBezTo>
                <a:cubicBezTo>
                  <a:pt x="1217185" y="1498024"/>
                  <a:pt x="1222658" y="1483706"/>
                  <a:pt x="1227496" y="1469192"/>
                </a:cubicBezTo>
                <a:cubicBezTo>
                  <a:pt x="1222658" y="1396620"/>
                  <a:pt x="1227246" y="1322797"/>
                  <a:pt x="1212982" y="1251477"/>
                </a:cubicBezTo>
                <a:cubicBezTo>
                  <a:pt x="1207449" y="1223814"/>
                  <a:pt x="1179566" y="1205236"/>
                  <a:pt x="1169439" y="1178906"/>
                </a:cubicBezTo>
                <a:cubicBezTo>
                  <a:pt x="1093850" y="982374"/>
                  <a:pt x="1181050" y="1123750"/>
                  <a:pt x="1111382" y="1019249"/>
                </a:cubicBezTo>
                <a:cubicBezTo>
                  <a:pt x="1094968" y="428326"/>
                  <a:pt x="1121510" y="669227"/>
                  <a:pt x="1067839" y="293534"/>
                </a:cubicBezTo>
                <a:cubicBezTo>
                  <a:pt x="1063001" y="259667"/>
                  <a:pt x="1072302" y="220399"/>
                  <a:pt x="1053325" y="191934"/>
                </a:cubicBezTo>
                <a:cubicBezTo>
                  <a:pt x="1000105" y="112107"/>
                  <a:pt x="1053325" y="179839"/>
                  <a:pt x="980754" y="119363"/>
                </a:cubicBezTo>
                <a:cubicBezTo>
                  <a:pt x="938845" y="84438"/>
                  <a:pt x="936726" y="75092"/>
                  <a:pt x="908182" y="32277"/>
                </a:cubicBezTo>
                <a:cubicBezTo>
                  <a:pt x="869477" y="37115"/>
                  <a:pt x="830445" y="39814"/>
                  <a:pt x="792068" y="46792"/>
                </a:cubicBezTo>
                <a:cubicBezTo>
                  <a:pt x="777015" y="49529"/>
                  <a:pt x="763039" y="66144"/>
                  <a:pt x="748525" y="61306"/>
                </a:cubicBezTo>
                <a:cubicBezTo>
                  <a:pt x="739345" y="58246"/>
                  <a:pt x="830773" y="37115"/>
                  <a:pt x="777554" y="3227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reeform 28">
            <a:extLst>
              <a:ext uri="{FF2B5EF4-FFF2-40B4-BE49-F238E27FC236}">
                <a16:creationId xmlns:a16="http://schemas.microsoft.com/office/drawing/2014/main" id="{6C0027F3-C3A2-8340-B8F1-7C06C74AAFA6}"/>
              </a:ext>
            </a:extLst>
          </p:cNvPr>
          <p:cNvSpPr/>
          <p:nvPr/>
        </p:nvSpPr>
        <p:spPr>
          <a:xfrm>
            <a:off x="2238375" y="2776538"/>
            <a:ext cx="1266825" cy="1874837"/>
          </a:xfrm>
          <a:custGeom>
            <a:avLst/>
            <a:gdLst>
              <a:gd name="connsiteX0" fmla="*/ 777554 w 1266390"/>
              <a:gd name="connsiteY0" fmla="*/ 32277 h 1875592"/>
              <a:gd name="connsiteX1" fmla="*/ 429211 w 1266390"/>
              <a:gd name="connsiteY1" fmla="*/ 32277 h 1875592"/>
              <a:gd name="connsiteX2" fmla="*/ 371154 w 1266390"/>
              <a:gd name="connsiteY2" fmla="*/ 61306 h 1875592"/>
              <a:gd name="connsiteX3" fmla="*/ 327611 w 1266390"/>
              <a:gd name="connsiteY3" fmla="*/ 75820 h 1875592"/>
              <a:gd name="connsiteX4" fmla="*/ 269554 w 1266390"/>
              <a:gd name="connsiteY4" fmla="*/ 162906 h 1875592"/>
              <a:gd name="connsiteX5" fmla="*/ 240525 w 1266390"/>
              <a:gd name="connsiteY5" fmla="*/ 206449 h 1875592"/>
              <a:gd name="connsiteX6" fmla="*/ 153439 w 1266390"/>
              <a:gd name="connsiteY6" fmla="*/ 293534 h 1875592"/>
              <a:gd name="connsiteX7" fmla="*/ 95382 w 1266390"/>
              <a:gd name="connsiteY7" fmla="*/ 380620 h 1875592"/>
              <a:gd name="connsiteX8" fmla="*/ 66354 w 1266390"/>
              <a:gd name="connsiteY8" fmla="*/ 467706 h 1875592"/>
              <a:gd name="connsiteX9" fmla="*/ 51839 w 1266390"/>
              <a:gd name="connsiteY9" fmla="*/ 511249 h 1875592"/>
              <a:gd name="connsiteX10" fmla="*/ 8296 w 1266390"/>
              <a:gd name="connsiteY10" fmla="*/ 1295020 h 1875592"/>
              <a:gd name="connsiteX11" fmla="*/ 22811 w 1266390"/>
              <a:gd name="connsiteY11" fmla="*/ 1454677 h 1875592"/>
              <a:gd name="connsiteX12" fmla="*/ 37325 w 1266390"/>
              <a:gd name="connsiteY12" fmla="*/ 1512734 h 1875592"/>
              <a:gd name="connsiteX13" fmla="*/ 138925 w 1266390"/>
              <a:gd name="connsiteY13" fmla="*/ 1643363 h 1875592"/>
              <a:gd name="connsiteX14" fmla="*/ 226011 w 1266390"/>
              <a:gd name="connsiteY14" fmla="*/ 1744963 h 1875592"/>
              <a:gd name="connsiteX15" fmla="*/ 269554 w 1266390"/>
              <a:gd name="connsiteY15" fmla="*/ 1759477 h 1875592"/>
              <a:gd name="connsiteX16" fmla="*/ 429211 w 1266390"/>
              <a:gd name="connsiteY16" fmla="*/ 1803020 h 1875592"/>
              <a:gd name="connsiteX17" fmla="*/ 472754 w 1266390"/>
              <a:gd name="connsiteY17" fmla="*/ 1832049 h 1875592"/>
              <a:gd name="connsiteX18" fmla="*/ 530811 w 1266390"/>
              <a:gd name="connsiteY18" fmla="*/ 1846563 h 1875592"/>
              <a:gd name="connsiteX19" fmla="*/ 646925 w 1266390"/>
              <a:gd name="connsiteY19" fmla="*/ 1875592 h 1875592"/>
              <a:gd name="connsiteX20" fmla="*/ 806582 w 1266390"/>
              <a:gd name="connsiteY20" fmla="*/ 1846563 h 1875592"/>
              <a:gd name="connsiteX21" fmla="*/ 922696 w 1266390"/>
              <a:gd name="connsiteY21" fmla="*/ 1759477 h 1875592"/>
              <a:gd name="connsiteX22" fmla="*/ 995268 w 1266390"/>
              <a:gd name="connsiteY22" fmla="*/ 1730449 h 1875592"/>
              <a:gd name="connsiteX23" fmla="*/ 1053325 w 1266390"/>
              <a:gd name="connsiteY23" fmla="*/ 1686906 h 1875592"/>
              <a:gd name="connsiteX24" fmla="*/ 1169439 w 1266390"/>
              <a:gd name="connsiteY24" fmla="*/ 1628849 h 1875592"/>
              <a:gd name="connsiteX25" fmla="*/ 1198468 w 1266390"/>
              <a:gd name="connsiteY25" fmla="*/ 1570792 h 1875592"/>
              <a:gd name="connsiteX26" fmla="*/ 1212982 w 1266390"/>
              <a:gd name="connsiteY26" fmla="*/ 1512734 h 1875592"/>
              <a:gd name="connsiteX27" fmla="*/ 1227496 w 1266390"/>
              <a:gd name="connsiteY27" fmla="*/ 1469192 h 1875592"/>
              <a:gd name="connsiteX28" fmla="*/ 1212982 w 1266390"/>
              <a:gd name="connsiteY28" fmla="*/ 1251477 h 1875592"/>
              <a:gd name="connsiteX29" fmla="*/ 1169439 w 1266390"/>
              <a:gd name="connsiteY29" fmla="*/ 1178906 h 1875592"/>
              <a:gd name="connsiteX30" fmla="*/ 1111382 w 1266390"/>
              <a:gd name="connsiteY30" fmla="*/ 1019249 h 1875592"/>
              <a:gd name="connsiteX31" fmla="*/ 1067839 w 1266390"/>
              <a:gd name="connsiteY31" fmla="*/ 293534 h 1875592"/>
              <a:gd name="connsiteX32" fmla="*/ 1053325 w 1266390"/>
              <a:gd name="connsiteY32" fmla="*/ 191934 h 1875592"/>
              <a:gd name="connsiteX33" fmla="*/ 980754 w 1266390"/>
              <a:gd name="connsiteY33" fmla="*/ 119363 h 1875592"/>
              <a:gd name="connsiteX34" fmla="*/ 908182 w 1266390"/>
              <a:gd name="connsiteY34" fmla="*/ 32277 h 1875592"/>
              <a:gd name="connsiteX35" fmla="*/ 792068 w 1266390"/>
              <a:gd name="connsiteY35" fmla="*/ 46792 h 1875592"/>
              <a:gd name="connsiteX36" fmla="*/ 748525 w 1266390"/>
              <a:gd name="connsiteY36" fmla="*/ 61306 h 1875592"/>
              <a:gd name="connsiteX37" fmla="*/ 777554 w 1266390"/>
              <a:gd name="connsiteY37" fmla="*/ 32277 h 18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6390" h="1875592">
                <a:moveTo>
                  <a:pt x="777554" y="32277"/>
                </a:moveTo>
                <a:cubicBezTo>
                  <a:pt x="724335" y="27439"/>
                  <a:pt x="698186" y="0"/>
                  <a:pt x="429211" y="32277"/>
                </a:cubicBezTo>
                <a:cubicBezTo>
                  <a:pt x="407728" y="34855"/>
                  <a:pt x="391041" y="52783"/>
                  <a:pt x="371154" y="61306"/>
                </a:cubicBezTo>
                <a:cubicBezTo>
                  <a:pt x="357092" y="67333"/>
                  <a:pt x="342125" y="70982"/>
                  <a:pt x="327611" y="75820"/>
                </a:cubicBezTo>
                <a:lnTo>
                  <a:pt x="269554" y="162906"/>
                </a:lnTo>
                <a:cubicBezTo>
                  <a:pt x="259878" y="177420"/>
                  <a:pt x="252860" y="194114"/>
                  <a:pt x="240525" y="206449"/>
                </a:cubicBezTo>
                <a:lnTo>
                  <a:pt x="153439" y="293534"/>
                </a:lnTo>
                <a:cubicBezTo>
                  <a:pt x="105422" y="437587"/>
                  <a:pt x="185983" y="217536"/>
                  <a:pt x="95382" y="380620"/>
                </a:cubicBezTo>
                <a:cubicBezTo>
                  <a:pt x="80522" y="407368"/>
                  <a:pt x="76030" y="438677"/>
                  <a:pt x="66354" y="467706"/>
                </a:cubicBezTo>
                <a:lnTo>
                  <a:pt x="51839" y="511249"/>
                </a:lnTo>
                <a:cubicBezTo>
                  <a:pt x="0" y="925968"/>
                  <a:pt x="24863" y="665492"/>
                  <a:pt x="8296" y="1295020"/>
                </a:cubicBezTo>
                <a:cubicBezTo>
                  <a:pt x="13134" y="1348239"/>
                  <a:pt x="15748" y="1401707"/>
                  <a:pt x="22811" y="1454677"/>
                </a:cubicBezTo>
                <a:cubicBezTo>
                  <a:pt x="25447" y="1474450"/>
                  <a:pt x="28404" y="1494892"/>
                  <a:pt x="37325" y="1512734"/>
                </a:cubicBezTo>
                <a:cubicBezTo>
                  <a:pt x="126188" y="1690461"/>
                  <a:pt x="59287" y="1531870"/>
                  <a:pt x="138925" y="1643363"/>
                </a:cubicBezTo>
                <a:cubicBezTo>
                  <a:pt x="193098" y="1719205"/>
                  <a:pt x="134628" y="1692744"/>
                  <a:pt x="226011" y="1744963"/>
                </a:cubicBezTo>
                <a:cubicBezTo>
                  <a:pt x="239295" y="1752554"/>
                  <a:pt x="254794" y="1755451"/>
                  <a:pt x="269554" y="1759477"/>
                </a:cubicBezTo>
                <a:cubicBezTo>
                  <a:pt x="449620" y="1808586"/>
                  <a:pt x="328987" y="1769613"/>
                  <a:pt x="429211" y="1803020"/>
                </a:cubicBezTo>
                <a:cubicBezTo>
                  <a:pt x="443725" y="1812696"/>
                  <a:pt x="456720" y="1825177"/>
                  <a:pt x="472754" y="1832049"/>
                </a:cubicBezTo>
                <a:cubicBezTo>
                  <a:pt x="491089" y="1839907"/>
                  <a:pt x="511338" y="1842236"/>
                  <a:pt x="530811" y="1846563"/>
                </a:cubicBezTo>
                <a:cubicBezTo>
                  <a:pt x="635896" y="1869915"/>
                  <a:pt x="569119" y="1849655"/>
                  <a:pt x="646925" y="1875592"/>
                </a:cubicBezTo>
                <a:cubicBezTo>
                  <a:pt x="651844" y="1874977"/>
                  <a:pt x="775604" y="1867215"/>
                  <a:pt x="806582" y="1846563"/>
                </a:cubicBezTo>
                <a:cubicBezTo>
                  <a:pt x="957687" y="1745827"/>
                  <a:pt x="712111" y="1864769"/>
                  <a:pt x="922696" y="1759477"/>
                </a:cubicBezTo>
                <a:cubicBezTo>
                  <a:pt x="945999" y="1747825"/>
                  <a:pt x="972493" y="1743102"/>
                  <a:pt x="995268" y="1730449"/>
                </a:cubicBezTo>
                <a:cubicBezTo>
                  <a:pt x="1016414" y="1718701"/>
                  <a:pt x="1032179" y="1698654"/>
                  <a:pt x="1053325" y="1686906"/>
                </a:cubicBezTo>
                <a:cubicBezTo>
                  <a:pt x="1266390" y="1568535"/>
                  <a:pt x="1020996" y="1727809"/>
                  <a:pt x="1169439" y="1628849"/>
                </a:cubicBezTo>
                <a:cubicBezTo>
                  <a:pt x="1179115" y="1609497"/>
                  <a:pt x="1190871" y="1591051"/>
                  <a:pt x="1198468" y="1570792"/>
                </a:cubicBezTo>
                <a:cubicBezTo>
                  <a:pt x="1205472" y="1552114"/>
                  <a:pt x="1207502" y="1531915"/>
                  <a:pt x="1212982" y="1512734"/>
                </a:cubicBezTo>
                <a:cubicBezTo>
                  <a:pt x="1217185" y="1498024"/>
                  <a:pt x="1222658" y="1483706"/>
                  <a:pt x="1227496" y="1469192"/>
                </a:cubicBezTo>
                <a:cubicBezTo>
                  <a:pt x="1222658" y="1396620"/>
                  <a:pt x="1227246" y="1322797"/>
                  <a:pt x="1212982" y="1251477"/>
                </a:cubicBezTo>
                <a:cubicBezTo>
                  <a:pt x="1207449" y="1223814"/>
                  <a:pt x="1179566" y="1205236"/>
                  <a:pt x="1169439" y="1178906"/>
                </a:cubicBezTo>
                <a:cubicBezTo>
                  <a:pt x="1093850" y="982374"/>
                  <a:pt x="1181050" y="1123750"/>
                  <a:pt x="1111382" y="1019249"/>
                </a:cubicBezTo>
                <a:cubicBezTo>
                  <a:pt x="1094968" y="428326"/>
                  <a:pt x="1121510" y="669227"/>
                  <a:pt x="1067839" y="293534"/>
                </a:cubicBezTo>
                <a:cubicBezTo>
                  <a:pt x="1063001" y="259667"/>
                  <a:pt x="1072302" y="220399"/>
                  <a:pt x="1053325" y="191934"/>
                </a:cubicBezTo>
                <a:cubicBezTo>
                  <a:pt x="1000105" y="112107"/>
                  <a:pt x="1053325" y="179839"/>
                  <a:pt x="980754" y="119363"/>
                </a:cubicBezTo>
                <a:cubicBezTo>
                  <a:pt x="938845" y="84438"/>
                  <a:pt x="936726" y="75092"/>
                  <a:pt x="908182" y="32277"/>
                </a:cubicBezTo>
                <a:cubicBezTo>
                  <a:pt x="869477" y="37115"/>
                  <a:pt x="830445" y="39814"/>
                  <a:pt x="792068" y="46792"/>
                </a:cubicBezTo>
                <a:cubicBezTo>
                  <a:pt x="777015" y="49529"/>
                  <a:pt x="763039" y="66144"/>
                  <a:pt x="748525" y="61306"/>
                </a:cubicBezTo>
                <a:cubicBezTo>
                  <a:pt x="739345" y="58246"/>
                  <a:pt x="830773" y="37115"/>
                  <a:pt x="777554" y="3227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 name="Straight Connector 20">
            <a:extLst>
              <a:ext uri="{FF2B5EF4-FFF2-40B4-BE49-F238E27FC236}">
                <a16:creationId xmlns:a16="http://schemas.microsoft.com/office/drawing/2014/main" id="{1A7EE3D8-74C4-1E47-A3FA-D8C0278E71E4}"/>
              </a:ext>
            </a:extLst>
          </p:cNvPr>
          <p:cNvCxnSpPr/>
          <p:nvPr/>
        </p:nvCxnSpPr>
        <p:spPr>
          <a:xfrm rot="5400000">
            <a:off x="5591969" y="3275806"/>
            <a:ext cx="609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4AB56AF-DCF3-234C-8088-40C74B369C5A}"/>
              </a:ext>
            </a:extLst>
          </p:cNvPr>
          <p:cNvCxnSpPr/>
          <p:nvPr/>
        </p:nvCxnSpPr>
        <p:spPr>
          <a:xfrm rot="5400000">
            <a:off x="5744369" y="3275806"/>
            <a:ext cx="609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Freeform 30">
            <a:extLst>
              <a:ext uri="{FF2B5EF4-FFF2-40B4-BE49-F238E27FC236}">
                <a16:creationId xmlns:a16="http://schemas.microsoft.com/office/drawing/2014/main" id="{03A2DDEB-1768-0B4E-B157-68AA85857C53}"/>
              </a:ext>
            </a:extLst>
          </p:cNvPr>
          <p:cNvSpPr/>
          <p:nvPr/>
        </p:nvSpPr>
        <p:spPr>
          <a:xfrm>
            <a:off x="5514975" y="2743200"/>
            <a:ext cx="1266825" cy="1874838"/>
          </a:xfrm>
          <a:custGeom>
            <a:avLst/>
            <a:gdLst>
              <a:gd name="connsiteX0" fmla="*/ 777554 w 1266390"/>
              <a:gd name="connsiteY0" fmla="*/ 32277 h 1875592"/>
              <a:gd name="connsiteX1" fmla="*/ 429211 w 1266390"/>
              <a:gd name="connsiteY1" fmla="*/ 32277 h 1875592"/>
              <a:gd name="connsiteX2" fmla="*/ 371154 w 1266390"/>
              <a:gd name="connsiteY2" fmla="*/ 61306 h 1875592"/>
              <a:gd name="connsiteX3" fmla="*/ 327611 w 1266390"/>
              <a:gd name="connsiteY3" fmla="*/ 75820 h 1875592"/>
              <a:gd name="connsiteX4" fmla="*/ 269554 w 1266390"/>
              <a:gd name="connsiteY4" fmla="*/ 162906 h 1875592"/>
              <a:gd name="connsiteX5" fmla="*/ 240525 w 1266390"/>
              <a:gd name="connsiteY5" fmla="*/ 206449 h 1875592"/>
              <a:gd name="connsiteX6" fmla="*/ 153439 w 1266390"/>
              <a:gd name="connsiteY6" fmla="*/ 293534 h 1875592"/>
              <a:gd name="connsiteX7" fmla="*/ 95382 w 1266390"/>
              <a:gd name="connsiteY7" fmla="*/ 380620 h 1875592"/>
              <a:gd name="connsiteX8" fmla="*/ 66354 w 1266390"/>
              <a:gd name="connsiteY8" fmla="*/ 467706 h 1875592"/>
              <a:gd name="connsiteX9" fmla="*/ 51839 w 1266390"/>
              <a:gd name="connsiteY9" fmla="*/ 511249 h 1875592"/>
              <a:gd name="connsiteX10" fmla="*/ 8296 w 1266390"/>
              <a:gd name="connsiteY10" fmla="*/ 1295020 h 1875592"/>
              <a:gd name="connsiteX11" fmla="*/ 22811 w 1266390"/>
              <a:gd name="connsiteY11" fmla="*/ 1454677 h 1875592"/>
              <a:gd name="connsiteX12" fmla="*/ 37325 w 1266390"/>
              <a:gd name="connsiteY12" fmla="*/ 1512734 h 1875592"/>
              <a:gd name="connsiteX13" fmla="*/ 138925 w 1266390"/>
              <a:gd name="connsiteY13" fmla="*/ 1643363 h 1875592"/>
              <a:gd name="connsiteX14" fmla="*/ 226011 w 1266390"/>
              <a:gd name="connsiteY14" fmla="*/ 1744963 h 1875592"/>
              <a:gd name="connsiteX15" fmla="*/ 269554 w 1266390"/>
              <a:gd name="connsiteY15" fmla="*/ 1759477 h 1875592"/>
              <a:gd name="connsiteX16" fmla="*/ 429211 w 1266390"/>
              <a:gd name="connsiteY16" fmla="*/ 1803020 h 1875592"/>
              <a:gd name="connsiteX17" fmla="*/ 472754 w 1266390"/>
              <a:gd name="connsiteY17" fmla="*/ 1832049 h 1875592"/>
              <a:gd name="connsiteX18" fmla="*/ 530811 w 1266390"/>
              <a:gd name="connsiteY18" fmla="*/ 1846563 h 1875592"/>
              <a:gd name="connsiteX19" fmla="*/ 646925 w 1266390"/>
              <a:gd name="connsiteY19" fmla="*/ 1875592 h 1875592"/>
              <a:gd name="connsiteX20" fmla="*/ 806582 w 1266390"/>
              <a:gd name="connsiteY20" fmla="*/ 1846563 h 1875592"/>
              <a:gd name="connsiteX21" fmla="*/ 922696 w 1266390"/>
              <a:gd name="connsiteY21" fmla="*/ 1759477 h 1875592"/>
              <a:gd name="connsiteX22" fmla="*/ 995268 w 1266390"/>
              <a:gd name="connsiteY22" fmla="*/ 1730449 h 1875592"/>
              <a:gd name="connsiteX23" fmla="*/ 1053325 w 1266390"/>
              <a:gd name="connsiteY23" fmla="*/ 1686906 h 1875592"/>
              <a:gd name="connsiteX24" fmla="*/ 1169439 w 1266390"/>
              <a:gd name="connsiteY24" fmla="*/ 1628849 h 1875592"/>
              <a:gd name="connsiteX25" fmla="*/ 1198468 w 1266390"/>
              <a:gd name="connsiteY25" fmla="*/ 1570792 h 1875592"/>
              <a:gd name="connsiteX26" fmla="*/ 1212982 w 1266390"/>
              <a:gd name="connsiteY26" fmla="*/ 1512734 h 1875592"/>
              <a:gd name="connsiteX27" fmla="*/ 1227496 w 1266390"/>
              <a:gd name="connsiteY27" fmla="*/ 1469192 h 1875592"/>
              <a:gd name="connsiteX28" fmla="*/ 1212982 w 1266390"/>
              <a:gd name="connsiteY28" fmla="*/ 1251477 h 1875592"/>
              <a:gd name="connsiteX29" fmla="*/ 1169439 w 1266390"/>
              <a:gd name="connsiteY29" fmla="*/ 1178906 h 1875592"/>
              <a:gd name="connsiteX30" fmla="*/ 1111382 w 1266390"/>
              <a:gd name="connsiteY30" fmla="*/ 1019249 h 1875592"/>
              <a:gd name="connsiteX31" fmla="*/ 1067839 w 1266390"/>
              <a:gd name="connsiteY31" fmla="*/ 293534 h 1875592"/>
              <a:gd name="connsiteX32" fmla="*/ 1053325 w 1266390"/>
              <a:gd name="connsiteY32" fmla="*/ 191934 h 1875592"/>
              <a:gd name="connsiteX33" fmla="*/ 980754 w 1266390"/>
              <a:gd name="connsiteY33" fmla="*/ 119363 h 1875592"/>
              <a:gd name="connsiteX34" fmla="*/ 908182 w 1266390"/>
              <a:gd name="connsiteY34" fmla="*/ 32277 h 1875592"/>
              <a:gd name="connsiteX35" fmla="*/ 792068 w 1266390"/>
              <a:gd name="connsiteY35" fmla="*/ 46792 h 1875592"/>
              <a:gd name="connsiteX36" fmla="*/ 748525 w 1266390"/>
              <a:gd name="connsiteY36" fmla="*/ 61306 h 1875592"/>
              <a:gd name="connsiteX37" fmla="*/ 777554 w 1266390"/>
              <a:gd name="connsiteY37" fmla="*/ 32277 h 18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6390" h="1875592">
                <a:moveTo>
                  <a:pt x="777554" y="32277"/>
                </a:moveTo>
                <a:cubicBezTo>
                  <a:pt x="724335" y="27439"/>
                  <a:pt x="698186" y="0"/>
                  <a:pt x="429211" y="32277"/>
                </a:cubicBezTo>
                <a:cubicBezTo>
                  <a:pt x="407728" y="34855"/>
                  <a:pt x="391041" y="52783"/>
                  <a:pt x="371154" y="61306"/>
                </a:cubicBezTo>
                <a:cubicBezTo>
                  <a:pt x="357092" y="67333"/>
                  <a:pt x="342125" y="70982"/>
                  <a:pt x="327611" y="75820"/>
                </a:cubicBezTo>
                <a:lnTo>
                  <a:pt x="269554" y="162906"/>
                </a:lnTo>
                <a:cubicBezTo>
                  <a:pt x="259878" y="177420"/>
                  <a:pt x="252860" y="194114"/>
                  <a:pt x="240525" y="206449"/>
                </a:cubicBezTo>
                <a:lnTo>
                  <a:pt x="153439" y="293534"/>
                </a:lnTo>
                <a:cubicBezTo>
                  <a:pt x="105422" y="437587"/>
                  <a:pt x="185983" y="217536"/>
                  <a:pt x="95382" y="380620"/>
                </a:cubicBezTo>
                <a:cubicBezTo>
                  <a:pt x="80522" y="407368"/>
                  <a:pt x="76030" y="438677"/>
                  <a:pt x="66354" y="467706"/>
                </a:cubicBezTo>
                <a:lnTo>
                  <a:pt x="51839" y="511249"/>
                </a:lnTo>
                <a:cubicBezTo>
                  <a:pt x="0" y="925968"/>
                  <a:pt x="24863" y="665492"/>
                  <a:pt x="8296" y="1295020"/>
                </a:cubicBezTo>
                <a:cubicBezTo>
                  <a:pt x="13134" y="1348239"/>
                  <a:pt x="15748" y="1401707"/>
                  <a:pt x="22811" y="1454677"/>
                </a:cubicBezTo>
                <a:cubicBezTo>
                  <a:pt x="25447" y="1474450"/>
                  <a:pt x="28404" y="1494892"/>
                  <a:pt x="37325" y="1512734"/>
                </a:cubicBezTo>
                <a:cubicBezTo>
                  <a:pt x="126188" y="1690461"/>
                  <a:pt x="59287" y="1531870"/>
                  <a:pt x="138925" y="1643363"/>
                </a:cubicBezTo>
                <a:cubicBezTo>
                  <a:pt x="193098" y="1719205"/>
                  <a:pt x="134628" y="1692744"/>
                  <a:pt x="226011" y="1744963"/>
                </a:cubicBezTo>
                <a:cubicBezTo>
                  <a:pt x="239295" y="1752554"/>
                  <a:pt x="254794" y="1755451"/>
                  <a:pt x="269554" y="1759477"/>
                </a:cubicBezTo>
                <a:cubicBezTo>
                  <a:pt x="449620" y="1808586"/>
                  <a:pt x="328987" y="1769613"/>
                  <a:pt x="429211" y="1803020"/>
                </a:cubicBezTo>
                <a:cubicBezTo>
                  <a:pt x="443725" y="1812696"/>
                  <a:pt x="456720" y="1825177"/>
                  <a:pt x="472754" y="1832049"/>
                </a:cubicBezTo>
                <a:cubicBezTo>
                  <a:pt x="491089" y="1839907"/>
                  <a:pt x="511338" y="1842236"/>
                  <a:pt x="530811" y="1846563"/>
                </a:cubicBezTo>
                <a:cubicBezTo>
                  <a:pt x="635896" y="1869915"/>
                  <a:pt x="569119" y="1849655"/>
                  <a:pt x="646925" y="1875592"/>
                </a:cubicBezTo>
                <a:cubicBezTo>
                  <a:pt x="651844" y="1874977"/>
                  <a:pt x="775604" y="1867215"/>
                  <a:pt x="806582" y="1846563"/>
                </a:cubicBezTo>
                <a:cubicBezTo>
                  <a:pt x="957687" y="1745827"/>
                  <a:pt x="712111" y="1864769"/>
                  <a:pt x="922696" y="1759477"/>
                </a:cubicBezTo>
                <a:cubicBezTo>
                  <a:pt x="945999" y="1747825"/>
                  <a:pt x="972493" y="1743102"/>
                  <a:pt x="995268" y="1730449"/>
                </a:cubicBezTo>
                <a:cubicBezTo>
                  <a:pt x="1016414" y="1718701"/>
                  <a:pt x="1032179" y="1698654"/>
                  <a:pt x="1053325" y="1686906"/>
                </a:cubicBezTo>
                <a:cubicBezTo>
                  <a:pt x="1266390" y="1568535"/>
                  <a:pt x="1020996" y="1727809"/>
                  <a:pt x="1169439" y="1628849"/>
                </a:cubicBezTo>
                <a:cubicBezTo>
                  <a:pt x="1179115" y="1609497"/>
                  <a:pt x="1190871" y="1591051"/>
                  <a:pt x="1198468" y="1570792"/>
                </a:cubicBezTo>
                <a:cubicBezTo>
                  <a:pt x="1205472" y="1552114"/>
                  <a:pt x="1207502" y="1531915"/>
                  <a:pt x="1212982" y="1512734"/>
                </a:cubicBezTo>
                <a:cubicBezTo>
                  <a:pt x="1217185" y="1498024"/>
                  <a:pt x="1222658" y="1483706"/>
                  <a:pt x="1227496" y="1469192"/>
                </a:cubicBezTo>
                <a:cubicBezTo>
                  <a:pt x="1222658" y="1396620"/>
                  <a:pt x="1227246" y="1322797"/>
                  <a:pt x="1212982" y="1251477"/>
                </a:cubicBezTo>
                <a:cubicBezTo>
                  <a:pt x="1207449" y="1223814"/>
                  <a:pt x="1179566" y="1205236"/>
                  <a:pt x="1169439" y="1178906"/>
                </a:cubicBezTo>
                <a:cubicBezTo>
                  <a:pt x="1093850" y="982374"/>
                  <a:pt x="1181050" y="1123750"/>
                  <a:pt x="1111382" y="1019249"/>
                </a:cubicBezTo>
                <a:cubicBezTo>
                  <a:pt x="1094968" y="428326"/>
                  <a:pt x="1121510" y="669227"/>
                  <a:pt x="1067839" y="293534"/>
                </a:cubicBezTo>
                <a:cubicBezTo>
                  <a:pt x="1063001" y="259667"/>
                  <a:pt x="1072302" y="220399"/>
                  <a:pt x="1053325" y="191934"/>
                </a:cubicBezTo>
                <a:cubicBezTo>
                  <a:pt x="1000105" y="112107"/>
                  <a:pt x="1053325" y="179839"/>
                  <a:pt x="980754" y="119363"/>
                </a:cubicBezTo>
                <a:cubicBezTo>
                  <a:pt x="938845" y="84438"/>
                  <a:pt x="936726" y="75092"/>
                  <a:pt x="908182" y="32277"/>
                </a:cubicBezTo>
                <a:cubicBezTo>
                  <a:pt x="869477" y="37115"/>
                  <a:pt x="830445" y="39814"/>
                  <a:pt x="792068" y="46792"/>
                </a:cubicBezTo>
                <a:cubicBezTo>
                  <a:pt x="777015" y="49529"/>
                  <a:pt x="763039" y="66144"/>
                  <a:pt x="748525" y="61306"/>
                </a:cubicBezTo>
                <a:cubicBezTo>
                  <a:pt x="739345" y="58246"/>
                  <a:pt x="830773" y="37115"/>
                  <a:pt x="777554" y="3227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u="sng"/>
          </a:p>
        </p:txBody>
      </p:sp>
      <p:sp>
        <p:nvSpPr>
          <p:cNvPr id="35" name="Freeform 34">
            <a:extLst>
              <a:ext uri="{FF2B5EF4-FFF2-40B4-BE49-F238E27FC236}">
                <a16:creationId xmlns:a16="http://schemas.microsoft.com/office/drawing/2014/main" id="{82358389-9760-A248-A803-287C6138CD89}"/>
              </a:ext>
            </a:extLst>
          </p:cNvPr>
          <p:cNvSpPr/>
          <p:nvPr/>
        </p:nvSpPr>
        <p:spPr>
          <a:xfrm>
            <a:off x="3686175" y="2743200"/>
            <a:ext cx="1266825" cy="1874838"/>
          </a:xfrm>
          <a:custGeom>
            <a:avLst/>
            <a:gdLst>
              <a:gd name="connsiteX0" fmla="*/ 777554 w 1266390"/>
              <a:gd name="connsiteY0" fmla="*/ 32277 h 1875592"/>
              <a:gd name="connsiteX1" fmla="*/ 429211 w 1266390"/>
              <a:gd name="connsiteY1" fmla="*/ 32277 h 1875592"/>
              <a:gd name="connsiteX2" fmla="*/ 371154 w 1266390"/>
              <a:gd name="connsiteY2" fmla="*/ 61306 h 1875592"/>
              <a:gd name="connsiteX3" fmla="*/ 327611 w 1266390"/>
              <a:gd name="connsiteY3" fmla="*/ 75820 h 1875592"/>
              <a:gd name="connsiteX4" fmla="*/ 269554 w 1266390"/>
              <a:gd name="connsiteY4" fmla="*/ 162906 h 1875592"/>
              <a:gd name="connsiteX5" fmla="*/ 240525 w 1266390"/>
              <a:gd name="connsiteY5" fmla="*/ 206449 h 1875592"/>
              <a:gd name="connsiteX6" fmla="*/ 153439 w 1266390"/>
              <a:gd name="connsiteY6" fmla="*/ 293534 h 1875592"/>
              <a:gd name="connsiteX7" fmla="*/ 95382 w 1266390"/>
              <a:gd name="connsiteY7" fmla="*/ 380620 h 1875592"/>
              <a:gd name="connsiteX8" fmla="*/ 66354 w 1266390"/>
              <a:gd name="connsiteY8" fmla="*/ 467706 h 1875592"/>
              <a:gd name="connsiteX9" fmla="*/ 51839 w 1266390"/>
              <a:gd name="connsiteY9" fmla="*/ 511249 h 1875592"/>
              <a:gd name="connsiteX10" fmla="*/ 8296 w 1266390"/>
              <a:gd name="connsiteY10" fmla="*/ 1295020 h 1875592"/>
              <a:gd name="connsiteX11" fmla="*/ 22811 w 1266390"/>
              <a:gd name="connsiteY11" fmla="*/ 1454677 h 1875592"/>
              <a:gd name="connsiteX12" fmla="*/ 37325 w 1266390"/>
              <a:gd name="connsiteY12" fmla="*/ 1512734 h 1875592"/>
              <a:gd name="connsiteX13" fmla="*/ 138925 w 1266390"/>
              <a:gd name="connsiteY13" fmla="*/ 1643363 h 1875592"/>
              <a:gd name="connsiteX14" fmla="*/ 226011 w 1266390"/>
              <a:gd name="connsiteY14" fmla="*/ 1744963 h 1875592"/>
              <a:gd name="connsiteX15" fmla="*/ 269554 w 1266390"/>
              <a:gd name="connsiteY15" fmla="*/ 1759477 h 1875592"/>
              <a:gd name="connsiteX16" fmla="*/ 429211 w 1266390"/>
              <a:gd name="connsiteY16" fmla="*/ 1803020 h 1875592"/>
              <a:gd name="connsiteX17" fmla="*/ 472754 w 1266390"/>
              <a:gd name="connsiteY17" fmla="*/ 1832049 h 1875592"/>
              <a:gd name="connsiteX18" fmla="*/ 530811 w 1266390"/>
              <a:gd name="connsiteY18" fmla="*/ 1846563 h 1875592"/>
              <a:gd name="connsiteX19" fmla="*/ 646925 w 1266390"/>
              <a:gd name="connsiteY19" fmla="*/ 1875592 h 1875592"/>
              <a:gd name="connsiteX20" fmla="*/ 806582 w 1266390"/>
              <a:gd name="connsiteY20" fmla="*/ 1846563 h 1875592"/>
              <a:gd name="connsiteX21" fmla="*/ 922696 w 1266390"/>
              <a:gd name="connsiteY21" fmla="*/ 1759477 h 1875592"/>
              <a:gd name="connsiteX22" fmla="*/ 995268 w 1266390"/>
              <a:gd name="connsiteY22" fmla="*/ 1730449 h 1875592"/>
              <a:gd name="connsiteX23" fmla="*/ 1053325 w 1266390"/>
              <a:gd name="connsiteY23" fmla="*/ 1686906 h 1875592"/>
              <a:gd name="connsiteX24" fmla="*/ 1169439 w 1266390"/>
              <a:gd name="connsiteY24" fmla="*/ 1628849 h 1875592"/>
              <a:gd name="connsiteX25" fmla="*/ 1198468 w 1266390"/>
              <a:gd name="connsiteY25" fmla="*/ 1570792 h 1875592"/>
              <a:gd name="connsiteX26" fmla="*/ 1212982 w 1266390"/>
              <a:gd name="connsiteY26" fmla="*/ 1512734 h 1875592"/>
              <a:gd name="connsiteX27" fmla="*/ 1227496 w 1266390"/>
              <a:gd name="connsiteY27" fmla="*/ 1469192 h 1875592"/>
              <a:gd name="connsiteX28" fmla="*/ 1212982 w 1266390"/>
              <a:gd name="connsiteY28" fmla="*/ 1251477 h 1875592"/>
              <a:gd name="connsiteX29" fmla="*/ 1169439 w 1266390"/>
              <a:gd name="connsiteY29" fmla="*/ 1178906 h 1875592"/>
              <a:gd name="connsiteX30" fmla="*/ 1111382 w 1266390"/>
              <a:gd name="connsiteY30" fmla="*/ 1019249 h 1875592"/>
              <a:gd name="connsiteX31" fmla="*/ 1067839 w 1266390"/>
              <a:gd name="connsiteY31" fmla="*/ 293534 h 1875592"/>
              <a:gd name="connsiteX32" fmla="*/ 1053325 w 1266390"/>
              <a:gd name="connsiteY32" fmla="*/ 191934 h 1875592"/>
              <a:gd name="connsiteX33" fmla="*/ 980754 w 1266390"/>
              <a:gd name="connsiteY33" fmla="*/ 119363 h 1875592"/>
              <a:gd name="connsiteX34" fmla="*/ 908182 w 1266390"/>
              <a:gd name="connsiteY34" fmla="*/ 32277 h 1875592"/>
              <a:gd name="connsiteX35" fmla="*/ 792068 w 1266390"/>
              <a:gd name="connsiteY35" fmla="*/ 46792 h 1875592"/>
              <a:gd name="connsiteX36" fmla="*/ 748525 w 1266390"/>
              <a:gd name="connsiteY36" fmla="*/ 61306 h 1875592"/>
              <a:gd name="connsiteX37" fmla="*/ 777554 w 1266390"/>
              <a:gd name="connsiteY37" fmla="*/ 32277 h 18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6390" h="1875592">
                <a:moveTo>
                  <a:pt x="777554" y="32277"/>
                </a:moveTo>
                <a:cubicBezTo>
                  <a:pt x="724335" y="27439"/>
                  <a:pt x="698186" y="0"/>
                  <a:pt x="429211" y="32277"/>
                </a:cubicBezTo>
                <a:cubicBezTo>
                  <a:pt x="407728" y="34855"/>
                  <a:pt x="391041" y="52783"/>
                  <a:pt x="371154" y="61306"/>
                </a:cubicBezTo>
                <a:cubicBezTo>
                  <a:pt x="357092" y="67333"/>
                  <a:pt x="342125" y="70982"/>
                  <a:pt x="327611" y="75820"/>
                </a:cubicBezTo>
                <a:lnTo>
                  <a:pt x="269554" y="162906"/>
                </a:lnTo>
                <a:cubicBezTo>
                  <a:pt x="259878" y="177420"/>
                  <a:pt x="252860" y="194114"/>
                  <a:pt x="240525" y="206449"/>
                </a:cubicBezTo>
                <a:lnTo>
                  <a:pt x="153439" y="293534"/>
                </a:lnTo>
                <a:cubicBezTo>
                  <a:pt x="105422" y="437587"/>
                  <a:pt x="185983" y="217536"/>
                  <a:pt x="95382" y="380620"/>
                </a:cubicBezTo>
                <a:cubicBezTo>
                  <a:pt x="80522" y="407368"/>
                  <a:pt x="76030" y="438677"/>
                  <a:pt x="66354" y="467706"/>
                </a:cubicBezTo>
                <a:lnTo>
                  <a:pt x="51839" y="511249"/>
                </a:lnTo>
                <a:cubicBezTo>
                  <a:pt x="0" y="925968"/>
                  <a:pt x="24863" y="665492"/>
                  <a:pt x="8296" y="1295020"/>
                </a:cubicBezTo>
                <a:cubicBezTo>
                  <a:pt x="13134" y="1348239"/>
                  <a:pt x="15748" y="1401707"/>
                  <a:pt x="22811" y="1454677"/>
                </a:cubicBezTo>
                <a:cubicBezTo>
                  <a:pt x="25447" y="1474450"/>
                  <a:pt x="28404" y="1494892"/>
                  <a:pt x="37325" y="1512734"/>
                </a:cubicBezTo>
                <a:cubicBezTo>
                  <a:pt x="126188" y="1690461"/>
                  <a:pt x="59287" y="1531870"/>
                  <a:pt x="138925" y="1643363"/>
                </a:cubicBezTo>
                <a:cubicBezTo>
                  <a:pt x="193098" y="1719205"/>
                  <a:pt x="134628" y="1692744"/>
                  <a:pt x="226011" y="1744963"/>
                </a:cubicBezTo>
                <a:cubicBezTo>
                  <a:pt x="239295" y="1752554"/>
                  <a:pt x="254794" y="1755451"/>
                  <a:pt x="269554" y="1759477"/>
                </a:cubicBezTo>
                <a:cubicBezTo>
                  <a:pt x="449620" y="1808586"/>
                  <a:pt x="328987" y="1769613"/>
                  <a:pt x="429211" y="1803020"/>
                </a:cubicBezTo>
                <a:cubicBezTo>
                  <a:pt x="443725" y="1812696"/>
                  <a:pt x="456720" y="1825177"/>
                  <a:pt x="472754" y="1832049"/>
                </a:cubicBezTo>
                <a:cubicBezTo>
                  <a:pt x="491089" y="1839907"/>
                  <a:pt x="511338" y="1842236"/>
                  <a:pt x="530811" y="1846563"/>
                </a:cubicBezTo>
                <a:cubicBezTo>
                  <a:pt x="635896" y="1869915"/>
                  <a:pt x="569119" y="1849655"/>
                  <a:pt x="646925" y="1875592"/>
                </a:cubicBezTo>
                <a:cubicBezTo>
                  <a:pt x="651844" y="1874977"/>
                  <a:pt x="775604" y="1867215"/>
                  <a:pt x="806582" y="1846563"/>
                </a:cubicBezTo>
                <a:cubicBezTo>
                  <a:pt x="957687" y="1745827"/>
                  <a:pt x="712111" y="1864769"/>
                  <a:pt x="922696" y="1759477"/>
                </a:cubicBezTo>
                <a:cubicBezTo>
                  <a:pt x="945999" y="1747825"/>
                  <a:pt x="972493" y="1743102"/>
                  <a:pt x="995268" y="1730449"/>
                </a:cubicBezTo>
                <a:cubicBezTo>
                  <a:pt x="1016414" y="1718701"/>
                  <a:pt x="1032179" y="1698654"/>
                  <a:pt x="1053325" y="1686906"/>
                </a:cubicBezTo>
                <a:cubicBezTo>
                  <a:pt x="1266390" y="1568535"/>
                  <a:pt x="1020996" y="1727809"/>
                  <a:pt x="1169439" y="1628849"/>
                </a:cubicBezTo>
                <a:cubicBezTo>
                  <a:pt x="1179115" y="1609497"/>
                  <a:pt x="1190871" y="1591051"/>
                  <a:pt x="1198468" y="1570792"/>
                </a:cubicBezTo>
                <a:cubicBezTo>
                  <a:pt x="1205472" y="1552114"/>
                  <a:pt x="1207502" y="1531915"/>
                  <a:pt x="1212982" y="1512734"/>
                </a:cubicBezTo>
                <a:cubicBezTo>
                  <a:pt x="1217185" y="1498024"/>
                  <a:pt x="1222658" y="1483706"/>
                  <a:pt x="1227496" y="1469192"/>
                </a:cubicBezTo>
                <a:cubicBezTo>
                  <a:pt x="1222658" y="1396620"/>
                  <a:pt x="1227246" y="1322797"/>
                  <a:pt x="1212982" y="1251477"/>
                </a:cubicBezTo>
                <a:cubicBezTo>
                  <a:pt x="1207449" y="1223814"/>
                  <a:pt x="1179566" y="1205236"/>
                  <a:pt x="1169439" y="1178906"/>
                </a:cubicBezTo>
                <a:cubicBezTo>
                  <a:pt x="1093850" y="982374"/>
                  <a:pt x="1181050" y="1123750"/>
                  <a:pt x="1111382" y="1019249"/>
                </a:cubicBezTo>
                <a:cubicBezTo>
                  <a:pt x="1094968" y="428326"/>
                  <a:pt x="1121510" y="669227"/>
                  <a:pt x="1067839" y="293534"/>
                </a:cubicBezTo>
                <a:cubicBezTo>
                  <a:pt x="1063001" y="259667"/>
                  <a:pt x="1072302" y="220399"/>
                  <a:pt x="1053325" y="191934"/>
                </a:cubicBezTo>
                <a:cubicBezTo>
                  <a:pt x="1000105" y="112107"/>
                  <a:pt x="1053325" y="179839"/>
                  <a:pt x="980754" y="119363"/>
                </a:cubicBezTo>
                <a:cubicBezTo>
                  <a:pt x="938845" y="84438"/>
                  <a:pt x="936726" y="75092"/>
                  <a:pt x="908182" y="32277"/>
                </a:cubicBezTo>
                <a:cubicBezTo>
                  <a:pt x="869477" y="37115"/>
                  <a:pt x="830445" y="39814"/>
                  <a:pt x="792068" y="46792"/>
                </a:cubicBezTo>
                <a:cubicBezTo>
                  <a:pt x="777015" y="49529"/>
                  <a:pt x="763039" y="66144"/>
                  <a:pt x="748525" y="61306"/>
                </a:cubicBezTo>
                <a:cubicBezTo>
                  <a:pt x="739345" y="58246"/>
                  <a:pt x="830773" y="37115"/>
                  <a:pt x="777554" y="3227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8" name="TextBox 35">
            <a:extLst>
              <a:ext uri="{FF2B5EF4-FFF2-40B4-BE49-F238E27FC236}">
                <a16:creationId xmlns:a16="http://schemas.microsoft.com/office/drawing/2014/main" id="{0216B20E-A29D-F549-8BDC-905779A3FB86}"/>
              </a:ext>
            </a:extLst>
          </p:cNvPr>
          <p:cNvSpPr txBox="1">
            <a:spLocks noChangeArrowheads="1"/>
          </p:cNvSpPr>
          <p:nvPr/>
        </p:nvSpPr>
        <p:spPr bwMode="auto">
          <a:xfrm>
            <a:off x="1066800" y="6076950"/>
            <a:ext cx="632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a:latin typeface="Arial" panose="020B0604020202020204" pitchFamily="34" charset="0"/>
              </a:rPr>
              <a:t>Number of unique combinations of chromosomes = 4</a:t>
            </a:r>
          </a:p>
        </p:txBody>
      </p:sp>
      <p:sp>
        <p:nvSpPr>
          <p:cNvPr id="35859" name="TextBox 36">
            <a:extLst>
              <a:ext uri="{FF2B5EF4-FFF2-40B4-BE49-F238E27FC236}">
                <a16:creationId xmlns:a16="http://schemas.microsoft.com/office/drawing/2014/main" id="{0DE39A8A-843C-DA48-995E-7F91D3F99624}"/>
              </a:ext>
            </a:extLst>
          </p:cNvPr>
          <p:cNvSpPr txBox="1">
            <a:spLocks noChangeArrowheads="1"/>
          </p:cNvSpPr>
          <p:nvPr/>
        </p:nvSpPr>
        <p:spPr bwMode="auto">
          <a:xfrm>
            <a:off x="6934200" y="30591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Chromosome 1</a:t>
            </a:r>
          </a:p>
        </p:txBody>
      </p:sp>
      <p:sp>
        <p:nvSpPr>
          <p:cNvPr id="35860" name="TextBox 37">
            <a:extLst>
              <a:ext uri="{FF2B5EF4-FFF2-40B4-BE49-F238E27FC236}">
                <a16:creationId xmlns:a16="http://schemas.microsoft.com/office/drawing/2014/main" id="{78A65BCA-4B51-9D4D-BB78-A788E4B6D186}"/>
              </a:ext>
            </a:extLst>
          </p:cNvPr>
          <p:cNvSpPr txBox="1">
            <a:spLocks noChangeArrowheads="1"/>
          </p:cNvSpPr>
          <p:nvPr/>
        </p:nvSpPr>
        <p:spPr bwMode="auto">
          <a:xfrm>
            <a:off x="6934200" y="38973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Chromosome 2</a:t>
            </a:r>
          </a:p>
        </p:txBody>
      </p:sp>
      <p:cxnSp>
        <p:nvCxnSpPr>
          <p:cNvPr id="39" name="Straight Connector 38">
            <a:extLst>
              <a:ext uri="{FF2B5EF4-FFF2-40B4-BE49-F238E27FC236}">
                <a16:creationId xmlns:a16="http://schemas.microsoft.com/office/drawing/2014/main" id="{14F72A01-F0AD-694C-9E21-8485FB9E97F9}"/>
              </a:ext>
            </a:extLst>
          </p:cNvPr>
          <p:cNvCxnSpPr/>
          <p:nvPr/>
        </p:nvCxnSpPr>
        <p:spPr>
          <a:xfrm rot="5400000">
            <a:off x="6704807" y="5104606"/>
            <a:ext cx="6096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81606A-866B-4A43-8DCC-A675C0073C20}"/>
              </a:ext>
            </a:extLst>
          </p:cNvPr>
          <p:cNvCxnSpPr/>
          <p:nvPr/>
        </p:nvCxnSpPr>
        <p:spPr>
          <a:xfrm rot="5400000">
            <a:off x="7773194" y="5180806"/>
            <a:ext cx="609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863" name="TextBox 40">
            <a:extLst>
              <a:ext uri="{FF2B5EF4-FFF2-40B4-BE49-F238E27FC236}">
                <a16:creationId xmlns:a16="http://schemas.microsoft.com/office/drawing/2014/main" id="{A6257099-1B2D-1847-95F0-7B1E128CF8CB}"/>
              </a:ext>
            </a:extLst>
          </p:cNvPr>
          <p:cNvSpPr txBox="1">
            <a:spLocks noChangeArrowheads="1"/>
          </p:cNvSpPr>
          <p:nvPr/>
        </p:nvSpPr>
        <p:spPr bwMode="auto">
          <a:xfrm>
            <a:off x="6781800" y="57150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m</a:t>
            </a:r>
          </a:p>
        </p:txBody>
      </p:sp>
      <p:sp>
        <p:nvSpPr>
          <p:cNvPr id="35864" name="TextBox 41">
            <a:extLst>
              <a:ext uri="{FF2B5EF4-FFF2-40B4-BE49-F238E27FC236}">
                <a16:creationId xmlns:a16="http://schemas.microsoft.com/office/drawing/2014/main" id="{BF664C7C-EE07-7045-82CD-794790C07B16}"/>
              </a:ext>
            </a:extLst>
          </p:cNvPr>
          <p:cNvSpPr txBox="1">
            <a:spLocks noChangeArrowheads="1"/>
          </p:cNvSpPr>
          <p:nvPr/>
        </p:nvSpPr>
        <p:spPr bwMode="auto">
          <a:xfrm>
            <a:off x="7848600" y="5715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p</a:t>
            </a:r>
          </a:p>
        </p:txBody>
      </p:sp>
      <p:cxnSp>
        <p:nvCxnSpPr>
          <p:cNvPr id="38" name="Straight Connector 37">
            <a:extLst>
              <a:ext uri="{FF2B5EF4-FFF2-40B4-BE49-F238E27FC236}">
                <a16:creationId xmlns:a16="http://schemas.microsoft.com/office/drawing/2014/main" id="{C83DE080-A6E6-5748-AC8B-CB42B7D2A7CD}"/>
              </a:ext>
            </a:extLst>
          </p:cNvPr>
          <p:cNvCxnSpPr/>
          <p:nvPr/>
        </p:nvCxnSpPr>
        <p:spPr>
          <a:xfrm rot="5400000">
            <a:off x="5906294" y="3847306"/>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5C7E32-CD32-B04A-932A-40684F2BB181}"/>
              </a:ext>
            </a:extLst>
          </p:cNvPr>
          <p:cNvCxnSpPr/>
          <p:nvPr/>
        </p:nvCxnSpPr>
        <p:spPr>
          <a:xfrm rot="5400000">
            <a:off x="5753100" y="38481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4963C51-AAA5-6041-8A4D-9903B2E5D4D9}"/>
              </a:ext>
            </a:extLst>
          </p:cNvPr>
          <p:cNvCxnSpPr/>
          <p:nvPr/>
        </p:nvCxnSpPr>
        <p:spPr>
          <a:xfrm rot="5400000">
            <a:off x="4000500" y="39243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8B960C-BF17-B14E-BB5F-7398B7AF6D2A}"/>
              </a:ext>
            </a:extLst>
          </p:cNvPr>
          <p:cNvCxnSpPr/>
          <p:nvPr/>
        </p:nvCxnSpPr>
        <p:spPr>
          <a:xfrm rot="5400000">
            <a:off x="4153694" y="3923506"/>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A6A520-8747-584F-847B-65447F4B73A9}"/>
              </a:ext>
            </a:extLst>
          </p:cNvPr>
          <p:cNvCxnSpPr/>
          <p:nvPr/>
        </p:nvCxnSpPr>
        <p:spPr>
          <a:xfrm rot="5400000">
            <a:off x="2629694" y="3923506"/>
            <a:ext cx="381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70E0B3-5043-314C-B8B4-3E453E1B042C}"/>
              </a:ext>
            </a:extLst>
          </p:cNvPr>
          <p:cNvCxnSpPr/>
          <p:nvPr/>
        </p:nvCxnSpPr>
        <p:spPr>
          <a:xfrm rot="5400000">
            <a:off x="2781300" y="39243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9343FAE-71E6-654C-A94D-A74B6D1BB751}"/>
              </a:ext>
            </a:extLst>
          </p:cNvPr>
          <p:cNvCxnSpPr>
            <a:cxnSpLocks noChangeShapeType="1"/>
          </p:cNvCxnSpPr>
          <p:nvPr/>
        </p:nvCxnSpPr>
        <p:spPr bwMode="auto">
          <a:xfrm flipH="1">
            <a:off x="560388" y="4800600"/>
            <a:ext cx="654050" cy="20638"/>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FE87DB4A-8FF0-594B-997A-AC5CA522350A}"/>
              </a:ext>
            </a:extLst>
          </p:cNvPr>
          <p:cNvCxnSpPr>
            <a:cxnSpLocks noChangeShapeType="1"/>
          </p:cNvCxnSpPr>
          <p:nvPr/>
        </p:nvCxnSpPr>
        <p:spPr bwMode="auto">
          <a:xfrm>
            <a:off x="1662113" y="4818063"/>
            <a:ext cx="673100" cy="0"/>
          </a:xfrm>
          <a:prstGeom prst="straightConnector1">
            <a:avLst/>
          </a:prstGeom>
          <a:noFill/>
          <a:ln w="381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 name="Straight Connector 3">
            <a:extLst>
              <a:ext uri="{FF2B5EF4-FFF2-40B4-BE49-F238E27FC236}">
                <a16:creationId xmlns:a16="http://schemas.microsoft.com/office/drawing/2014/main" id="{F52A02BE-83C2-FF47-AF3F-6FB7B1960521}"/>
              </a:ext>
            </a:extLst>
          </p:cNvPr>
          <p:cNvCxnSpPr>
            <a:cxnSpLocks noChangeShapeType="1"/>
          </p:cNvCxnSpPr>
          <p:nvPr/>
        </p:nvCxnSpPr>
        <p:spPr bwMode="auto">
          <a:xfrm>
            <a:off x="1600200" y="2819400"/>
            <a:ext cx="0" cy="175260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a:extLst>
              <a:ext uri="{FF2B5EF4-FFF2-40B4-BE49-F238E27FC236}">
                <a16:creationId xmlns:a16="http://schemas.microsoft.com/office/drawing/2014/main" id="{E6A673A4-755A-474B-A512-6EB90292A789}"/>
              </a:ext>
            </a:extLst>
          </p:cNvPr>
          <p:cNvCxnSpPr>
            <a:cxnSpLocks noChangeShapeType="1"/>
          </p:cNvCxnSpPr>
          <p:nvPr/>
        </p:nvCxnSpPr>
        <p:spPr bwMode="auto">
          <a:xfrm>
            <a:off x="2895600" y="2819400"/>
            <a:ext cx="0" cy="175260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a:extLst>
              <a:ext uri="{FF2B5EF4-FFF2-40B4-BE49-F238E27FC236}">
                <a16:creationId xmlns:a16="http://schemas.microsoft.com/office/drawing/2014/main" id="{C232DBF2-AFA7-454C-9EB0-B7B6E7C3BAD3}"/>
              </a:ext>
            </a:extLst>
          </p:cNvPr>
          <p:cNvCxnSpPr>
            <a:cxnSpLocks noChangeShapeType="1"/>
          </p:cNvCxnSpPr>
          <p:nvPr/>
        </p:nvCxnSpPr>
        <p:spPr bwMode="auto">
          <a:xfrm>
            <a:off x="4267200" y="2743200"/>
            <a:ext cx="0" cy="175260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id="{B1F07C17-B736-4D46-8679-FDAF6B20D1E1}"/>
              </a:ext>
            </a:extLst>
          </p:cNvPr>
          <p:cNvCxnSpPr>
            <a:cxnSpLocks noChangeShapeType="1"/>
          </p:cNvCxnSpPr>
          <p:nvPr/>
        </p:nvCxnSpPr>
        <p:spPr bwMode="auto">
          <a:xfrm>
            <a:off x="6019800" y="2819400"/>
            <a:ext cx="0" cy="1752600"/>
          </a:xfrm>
          <a:prstGeom prst="line">
            <a:avLst/>
          </a:prstGeom>
          <a:noFill/>
          <a:ln w="25400">
            <a:solidFill>
              <a:schemeClr val="accent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87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4018452-D2F0-054E-87C1-5B9D16BD8E4A}"/>
              </a:ext>
            </a:extLst>
          </p:cNvPr>
          <p:cNvSpPr>
            <a:spLocks noGrp="1"/>
          </p:cNvSpPr>
          <p:nvPr>
            <p:ph type="title"/>
          </p:nvPr>
        </p:nvSpPr>
        <p:spPr>
          <a:xfrm>
            <a:off x="457200" y="80272"/>
            <a:ext cx="8229600" cy="1143000"/>
          </a:xfrm>
        </p:spPr>
        <p:txBody>
          <a:bodyPr/>
          <a:lstStyle/>
          <a:p>
            <a:r>
              <a:rPr lang="en-US" altLang="en-US" dirty="0"/>
              <a:t>Basic concept of probability</a:t>
            </a:r>
          </a:p>
        </p:txBody>
      </p:sp>
      <p:sp>
        <p:nvSpPr>
          <p:cNvPr id="36866" name="TextBox 2">
            <a:extLst>
              <a:ext uri="{FF2B5EF4-FFF2-40B4-BE49-F238E27FC236}">
                <a16:creationId xmlns:a16="http://schemas.microsoft.com/office/drawing/2014/main" id="{A03F96C0-E257-E042-9934-D4A1FD6AD118}"/>
              </a:ext>
            </a:extLst>
          </p:cNvPr>
          <p:cNvSpPr txBox="1">
            <a:spLocks noChangeArrowheads="1"/>
          </p:cNvSpPr>
          <p:nvPr/>
        </p:nvSpPr>
        <p:spPr bwMode="auto">
          <a:xfrm>
            <a:off x="914400" y="1066800"/>
            <a:ext cx="6781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dirty="0">
                <a:latin typeface="Arial" panose="020B0604020202020204" pitchFamily="34" charset="0"/>
              </a:rPr>
              <a:t>Number of combinations when 2 possibilities exist for each individual item  = 2</a:t>
            </a:r>
            <a:r>
              <a:rPr lang="en-US" altLang="en-US" sz="3600" baseline="30000" dirty="0">
                <a:latin typeface="Arial" panose="020B0604020202020204" pitchFamily="34" charset="0"/>
              </a:rPr>
              <a:t>n</a:t>
            </a:r>
          </a:p>
          <a:p>
            <a:pPr eaLnBrk="1" hangingPunct="1">
              <a:spcBef>
                <a:spcPct val="0"/>
              </a:spcBef>
              <a:buFontTx/>
              <a:buNone/>
            </a:pPr>
            <a:endParaRPr lang="en-US" altLang="en-US" sz="3600" dirty="0">
              <a:latin typeface="Arial" panose="020B0604020202020204" pitchFamily="34" charset="0"/>
            </a:endParaRPr>
          </a:p>
          <a:p>
            <a:pPr eaLnBrk="1" hangingPunct="1">
              <a:spcBef>
                <a:spcPct val="0"/>
              </a:spcBef>
              <a:buFontTx/>
              <a:buNone/>
            </a:pPr>
            <a:r>
              <a:rPr lang="en-US" altLang="en-US" dirty="0">
                <a:latin typeface="Arial" panose="020B0604020202020204" pitchFamily="34" charset="0"/>
              </a:rPr>
              <a:t>(Coins represent 2-possibility situations)</a:t>
            </a:r>
          </a:p>
          <a:p>
            <a:pPr eaLnBrk="1" hangingPunct="1">
              <a:spcBef>
                <a:spcPct val="0"/>
              </a:spcBef>
              <a:buFontTx/>
              <a:buNone/>
            </a:pPr>
            <a:endParaRPr lang="en-US" altLang="en-US" sz="3600" dirty="0">
              <a:latin typeface="Arial" panose="020B0604020202020204" pitchFamily="34" charset="0"/>
            </a:endParaRPr>
          </a:p>
          <a:p>
            <a:pPr eaLnBrk="1" hangingPunct="1">
              <a:spcBef>
                <a:spcPct val="0"/>
              </a:spcBef>
              <a:buFontTx/>
              <a:buNone/>
            </a:pPr>
            <a:r>
              <a:rPr lang="en-US" altLang="en-US" sz="3600" u="sng" dirty="0">
                <a:latin typeface="Arial" panose="020B0604020202020204" pitchFamily="34" charset="0"/>
              </a:rPr>
              <a:t>For n=3 chromosomes</a:t>
            </a:r>
            <a:r>
              <a:rPr lang="en-US" altLang="en-US" sz="3600" dirty="0">
                <a:latin typeface="Arial" panose="020B0604020202020204" pitchFamily="34" charset="0"/>
              </a:rPr>
              <a:t>, gametes can have 2</a:t>
            </a:r>
            <a:r>
              <a:rPr lang="en-US" altLang="en-US" sz="3600" baseline="30000" dirty="0">
                <a:latin typeface="Arial" panose="020B0604020202020204" pitchFamily="34" charset="0"/>
              </a:rPr>
              <a:t>3 </a:t>
            </a:r>
            <a:r>
              <a:rPr lang="en-US" altLang="en-US" sz="3600" dirty="0">
                <a:latin typeface="Arial" panose="020B0604020202020204" pitchFamily="34" charset="0"/>
              </a:rPr>
              <a:t>=8 unique combinations of chromosomes</a:t>
            </a:r>
            <a:endParaRPr lang="en-US" altLang="en-US" sz="3600" baseline="30000" dirty="0">
              <a:latin typeface="Arial" panose="020B0604020202020204" pitchFamily="34" charset="0"/>
            </a:endParaRPr>
          </a:p>
        </p:txBody>
      </p:sp>
    </p:spTree>
    <p:extLst>
      <p:ext uri="{BB962C8B-B14F-4D97-AF65-F5344CB8AC3E}">
        <p14:creationId xmlns:p14="http://schemas.microsoft.com/office/powerpoint/2010/main" val="3894090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E22252D5-DCE0-9349-96F8-E544F38A9905}"/>
              </a:ext>
            </a:extLst>
          </p:cNvPr>
          <p:cNvSpPr>
            <a:spLocks noGrp="1"/>
          </p:cNvSpPr>
          <p:nvPr>
            <p:ph type="title"/>
          </p:nvPr>
        </p:nvSpPr>
        <p:spPr>
          <a:xfrm>
            <a:off x="381000" y="0"/>
            <a:ext cx="8305800" cy="1828800"/>
          </a:xfrm>
        </p:spPr>
        <p:txBody>
          <a:bodyPr/>
          <a:lstStyle/>
          <a:p>
            <a:pPr algn="l"/>
            <a:r>
              <a:rPr lang="en-US" altLang="en-US" sz="3200"/>
              <a:t>How many  unique combinations of maternal and paternal chromosomes can occur in human egg/ova and sperm? n=23</a:t>
            </a:r>
          </a:p>
        </p:txBody>
      </p:sp>
      <p:sp>
        <p:nvSpPr>
          <p:cNvPr id="39939" name="Content Placeholder 2">
            <a:extLst>
              <a:ext uri="{FF2B5EF4-FFF2-40B4-BE49-F238E27FC236}">
                <a16:creationId xmlns:a16="http://schemas.microsoft.com/office/drawing/2014/main" id="{2D128F8A-496D-BD4D-BC99-C973DA422ED4}"/>
              </a:ext>
            </a:extLst>
          </p:cNvPr>
          <p:cNvSpPr>
            <a:spLocks noGrp="1"/>
          </p:cNvSpPr>
          <p:nvPr>
            <p:ph idx="1"/>
          </p:nvPr>
        </p:nvSpPr>
        <p:spPr>
          <a:xfrm>
            <a:off x="304800" y="2209800"/>
            <a:ext cx="8305800" cy="4114800"/>
          </a:xfrm>
        </p:spPr>
        <p:txBody>
          <a:bodyPr rtlCol="0">
            <a:normAutofit fontScale="92500" lnSpcReduction="20000"/>
          </a:bodyPr>
          <a:lstStyle/>
          <a:p>
            <a:pPr fontAlgn="auto">
              <a:spcAft>
                <a:spcPts val="0"/>
              </a:spcAft>
              <a:buFont typeface="Arial"/>
              <a:buChar char="•"/>
              <a:defRPr/>
            </a:pPr>
            <a:r>
              <a:rPr lang="en-US" sz="4800" dirty="0">
                <a:ea typeface="+mn-ea"/>
                <a:cs typeface="+mn-cs"/>
              </a:rPr>
              <a:t>2</a:t>
            </a:r>
            <a:r>
              <a:rPr lang="en-US" sz="4800" baseline="30000" dirty="0">
                <a:ea typeface="+mn-ea"/>
                <a:cs typeface="+mn-cs"/>
              </a:rPr>
              <a:t>23 </a:t>
            </a:r>
            <a:r>
              <a:rPr lang="en-US" sz="4800" dirty="0">
                <a:ea typeface="+mn-ea"/>
                <a:cs typeface="+mn-cs"/>
              </a:rPr>
              <a:t>= </a:t>
            </a:r>
            <a:r>
              <a:rPr lang="en-US" sz="4800" u="sng" dirty="0">
                <a:ea typeface="+mn-ea"/>
                <a:cs typeface="+mn-cs"/>
              </a:rPr>
              <a:t>8, 388, 608   </a:t>
            </a:r>
            <a:r>
              <a:rPr lang="en-US" sz="4800" dirty="0">
                <a:solidFill>
                  <a:srgbClr val="FF0000"/>
                </a:solidFill>
                <a:ea typeface="+mn-ea"/>
                <a:cs typeface="+mn-cs"/>
              </a:rPr>
              <a:t>combinations in gametes (gametic combinations)!!</a:t>
            </a:r>
          </a:p>
          <a:p>
            <a:pPr fontAlgn="auto">
              <a:spcAft>
                <a:spcPts val="0"/>
              </a:spcAft>
              <a:buFont typeface="Arial"/>
              <a:buChar char="•"/>
              <a:defRPr/>
            </a:pPr>
            <a:r>
              <a:rPr lang="en-US" sz="4800" dirty="0">
                <a:ea typeface="+mn-ea"/>
                <a:cs typeface="+mn-cs"/>
              </a:rPr>
              <a:t>Translation? The eggs and sperm </a:t>
            </a:r>
            <a:r>
              <a:rPr lang="en-US" sz="4800" u="sng" dirty="0">
                <a:ea typeface="+mn-ea"/>
                <a:cs typeface="+mn-cs"/>
              </a:rPr>
              <a:t>you</a:t>
            </a:r>
            <a:r>
              <a:rPr lang="en-US" sz="4800" dirty="0">
                <a:ea typeface="+mn-ea"/>
                <a:cs typeface="+mn-cs"/>
              </a:rPr>
              <a:t> make, combine your mom’s and your dad’s homologous chromosomes in over 8 million combinations.</a:t>
            </a:r>
          </a:p>
        </p:txBody>
      </p:sp>
    </p:spTree>
    <p:extLst>
      <p:ext uri="{BB962C8B-B14F-4D97-AF65-F5344CB8AC3E}">
        <p14:creationId xmlns:p14="http://schemas.microsoft.com/office/powerpoint/2010/main" val="3940455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09A2FF5-43B7-6D49-BCAB-5A137ED45B09}"/>
              </a:ext>
            </a:extLst>
          </p:cNvPr>
          <p:cNvSpPr>
            <a:spLocks noGrp="1"/>
          </p:cNvSpPr>
          <p:nvPr>
            <p:ph type="title"/>
          </p:nvPr>
        </p:nvSpPr>
        <p:spPr/>
        <p:txBody>
          <a:bodyPr/>
          <a:lstStyle/>
          <a:p>
            <a:r>
              <a:rPr lang="en-US" altLang="en-US" sz="3200"/>
              <a:t>How may different types of zygotes can be formed  when human  sperm and ova fuse? </a:t>
            </a:r>
          </a:p>
        </p:txBody>
      </p:sp>
      <p:sp>
        <p:nvSpPr>
          <p:cNvPr id="38914" name="Content Placeholder 2">
            <a:extLst>
              <a:ext uri="{FF2B5EF4-FFF2-40B4-BE49-F238E27FC236}">
                <a16:creationId xmlns:a16="http://schemas.microsoft.com/office/drawing/2014/main" id="{B2FC57A3-03A1-1F4B-934B-8F086380B22E}"/>
              </a:ext>
            </a:extLst>
          </p:cNvPr>
          <p:cNvSpPr>
            <a:spLocks noGrp="1"/>
          </p:cNvSpPr>
          <p:nvPr>
            <p:ph idx="1"/>
          </p:nvPr>
        </p:nvSpPr>
        <p:spPr/>
        <p:txBody>
          <a:bodyPr/>
          <a:lstStyle/>
          <a:p>
            <a:r>
              <a:rPr lang="en-US" altLang="en-US" sz="4000"/>
              <a:t>2</a:t>
            </a:r>
            <a:r>
              <a:rPr lang="en-US" altLang="en-US" sz="4000" baseline="30000"/>
              <a:t>23 </a:t>
            </a:r>
            <a:r>
              <a:rPr lang="en-US" altLang="en-US" sz="4000"/>
              <a:t>(sperm)      X     2</a:t>
            </a:r>
            <a:r>
              <a:rPr lang="en-US" altLang="en-US" sz="4000" baseline="30000"/>
              <a:t>23</a:t>
            </a:r>
            <a:r>
              <a:rPr lang="en-US" altLang="en-US" sz="4000"/>
              <a:t>(ova)  = 2</a:t>
            </a:r>
            <a:r>
              <a:rPr lang="en-US" altLang="en-US" sz="4000" baseline="30000"/>
              <a:t>46</a:t>
            </a:r>
          </a:p>
          <a:p>
            <a:pPr>
              <a:buFont typeface="Arial" panose="020B0604020202020204" pitchFamily="34" charset="0"/>
              <a:buNone/>
            </a:pPr>
            <a:r>
              <a:rPr lang="en-US" altLang="en-US" sz="4000" baseline="30000"/>
              <a:t>(gametic combinations)		(gametic combinations)</a:t>
            </a:r>
          </a:p>
          <a:p>
            <a:pPr>
              <a:buFont typeface="Arial" panose="020B0604020202020204" pitchFamily="34" charset="0"/>
              <a:buNone/>
            </a:pPr>
            <a:endParaRPr lang="en-US" altLang="en-US" sz="4000" baseline="30000"/>
          </a:p>
          <a:p>
            <a:pPr>
              <a:buFont typeface="Arial" panose="020B0604020202020204" pitchFamily="34" charset="0"/>
              <a:buNone/>
            </a:pPr>
            <a:r>
              <a:rPr lang="en-US" altLang="en-US" sz="4000"/>
              <a:t>~ 7 X 10</a:t>
            </a:r>
            <a:r>
              <a:rPr lang="en-US" altLang="en-US" sz="4000" baseline="30000"/>
              <a:t>13  </a:t>
            </a:r>
            <a:r>
              <a:rPr lang="en-US" altLang="en-US" sz="4000">
                <a:solidFill>
                  <a:srgbClr val="FF0000"/>
                </a:solidFill>
              </a:rPr>
              <a:t>zygotic combinations!  </a:t>
            </a:r>
          </a:p>
          <a:p>
            <a:pPr>
              <a:buFont typeface="Arial" panose="020B0604020202020204" pitchFamily="34" charset="0"/>
              <a:buNone/>
            </a:pPr>
            <a:endParaRPr lang="en-US" altLang="en-US" sz="4000">
              <a:solidFill>
                <a:srgbClr val="FF0000"/>
              </a:solidFill>
            </a:endParaRPr>
          </a:p>
        </p:txBody>
      </p:sp>
    </p:spTree>
    <p:extLst>
      <p:ext uri="{BB962C8B-B14F-4D97-AF65-F5344CB8AC3E}">
        <p14:creationId xmlns:p14="http://schemas.microsoft.com/office/powerpoint/2010/main" val="933039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0508555-04D7-084D-B9A5-C79D89577AB7}"/>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1261B8DF-FAC8-D240-BADA-152BB6B7DC18}"/>
              </a:ext>
            </a:extLst>
          </p:cNvPr>
          <p:cNvSpPr>
            <a:spLocks noGrp="1"/>
          </p:cNvSpPr>
          <p:nvPr>
            <p:ph idx="1"/>
          </p:nvPr>
        </p:nvSpPr>
        <p:spPr/>
        <p:txBody>
          <a:bodyPr/>
          <a:lstStyle/>
          <a:p>
            <a:r>
              <a:rPr lang="en-US" altLang="en-US"/>
              <a:t>When the same 2 partners have offspring they start out with the same chromosomes to contribute to all their offspring---but the chromosome combinations exceed by far the number of offspring they will produce</a:t>
            </a:r>
          </a:p>
          <a:p>
            <a:endParaRPr lang="en-US" altLang="en-US"/>
          </a:p>
          <a:p>
            <a:r>
              <a:rPr lang="en-US" altLang="en-US"/>
              <a:t>Can siblings look quite different? Now it makes sense!</a:t>
            </a:r>
          </a:p>
          <a:p>
            <a:endParaRPr lang="en-US" altLang="en-US"/>
          </a:p>
        </p:txBody>
      </p:sp>
    </p:spTree>
    <p:extLst>
      <p:ext uri="{BB962C8B-B14F-4D97-AF65-F5344CB8AC3E}">
        <p14:creationId xmlns:p14="http://schemas.microsoft.com/office/powerpoint/2010/main" val="748271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82C6359B-9484-6F4B-A55D-10A2C0D255F0}"/>
              </a:ext>
            </a:extLst>
          </p:cNvPr>
          <p:cNvSpPr>
            <a:spLocks noGrp="1"/>
          </p:cNvSpPr>
          <p:nvPr>
            <p:ph type="title"/>
          </p:nvPr>
        </p:nvSpPr>
        <p:spPr/>
        <p:txBody>
          <a:bodyPr/>
          <a:lstStyle/>
          <a:p>
            <a:r>
              <a:rPr lang="en-US" altLang="en-US"/>
              <a:t>Crossing over creates more variation</a:t>
            </a:r>
          </a:p>
        </p:txBody>
      </p:sp>
      <p:sp>
        <p:nvSpPr>
          <p:cNvPr id="40962" name="Content Placeholder 2">
            <a:extLst>
              <a:ext uri="{FF2B5EF4-FFF2-40B4-BE49-F238E27FC236}">
                <a16:creationId xmlns:a16="http://schemas.microsoft.com/office/drawing/2014/main" id="{74F1B560-71E2-7C4C-A9F0-B7A67B27EFD4}"/>
              </a:ext>
            </a:extLst>
          </p:cNvPr>
          <p:cNvSpPr>
            <a:spLocks noGrp="1"/>
          </p:cNvSpPr>
          <p:nvPr>
            <p:ph idx="1"/>
          </p:nvPr>
        </p:nvSpPr>
        <p:spPr/>
        <p:txBody>
          <a:bodyPr/>
          <a:lstStyle/>
          <a:p>
            <a:r>
              <a:rPr lang="en-US" altLang="en-US"/>
              <a:t>Recall that the pairing of homologs during prophase I facilitates the exchange of portions of each homolog.</a:t>
            </a:r>
          </a:p>
          <a:p>
            <a:endParaRPr lang="en-US" altLang="en-US"/>
          </a:p>
          <a:p>
            <a:r>
              <a:rPr lang="en-US" altLang="en-US"/>
              <a:t>So the chromosomes you receive from your parents are combined in unique ways before they are distributed to your gametes.</a:t>
            </a:r>
          </a:p>
        </p:txBody>
      </p:sp>
    </p:spTree>
    <p:extLst>
      <p:ext uri="{BB962C8B-B14F-4D97-AF65-F5344CB8AC3E}">
        <p14:creationId xmlns:p14="http://schemas.microsoft.com/office/powerpoint/2010/main" val="401705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7">
            <a:extLst>
              <a:ext uri="{FF2B5EF4-FFF2-40B4-BE49-F238E27FC236}">
                <a16:creationId xmlns:a16="http://schemas.microsoft.com/office/drawing/2014/main" id="{A427FED2-65AB-C941-A133-D13882E2E056}"/>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2.10</a:t>
            </a:r>
          </a:p>
        </p:txBody>
      </p:sp>
      <p:pic>
        <p:nvPicPr>
          <p:cNvPr id="41986" name="Picture 12">
            <a:extLst>
              <a:ext uri="{FF2B5EF4-FFF2-40B4-BE49-F238E27FC236}">
                <a16:creationId xmlns:a16="http://schemas.microsoft.com/office/drawing/2014/main" id="{E4062AC3-8D59-CC4A-9D63-253BFAE1A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93"/>
          <a:stretch>
            <a:fillRect/>
          </a:stretch>
        </p:blipFill>
        <p:spPr bwMode="auto">
          <a:xfrm>
            <a:off x="152400" y="1901825"/>
            <a:ext cx="42672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13">
            <a:extLst>
              <a:ext uri="{FF2B5EF4-FFF2-40B4-BE49-F238E27FC236}">
                <a16:creationId xmlns:a16="http://schemas.microsoft.com/office/drawing/2014/main" id="{9720B7AD-91E4-804D-A0CB-A6EE9E522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715"/>
          <a:stretch>
            <a:fillRect/>
          </a:stretch>
        </p:blipFill>
        <p:spPr bwMode="auto">
          <a:xfrm>
            <a:off x="4572000" y="18288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itle 1">
            <a:extLst>
              <a:ext uri="{FF2B5EF4-FFF2-40B4-BE49-F238E27FC236}">
                <a16:creationId xmlns:a16="http://schemas.microsoft.com/office/drawing/2014/main" id="{52F2AF01-837F-714C-BAD9-20BEC7A28877}"/>
              </a:ext>
            </a:extLst>
          </p:cNvPr>
          <p:cNvSpPr>
            <a:spLocks noGrp="1"/>
          </p:cNvSpPr>
          <p:nvPr>
            <p:ph type="title" idx="4294967295"/>
          </p:nvPr>
        </p:nvSpPr>
        <p:spPr/>
        <p:txBody>
          <a:bodyPr/>
          <a:lstStyle/>
          <a:p>
            <a:r>
              <a:rPr lang="en-US" altLang="en-US" sz="2800"/>
              <a:t>The chromosomes in gametes are mixtures of the homologous pairs in somatic cells.</a:t>
            </a:r>
          </a:p>
        </p:txBody>
      </p:sp>
    </p:spTree>
    <p:extLst>
      <p:ext uri="{BB962C8B-B14F-4D97-AF65-F5344CB8AC3E}">
        <p14:creationId xmlns:p14="http://schemas.microsoft.com/office/powerpoint/2010/main" val="30613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6AFCD53-19C8-DE44-B27B-DEA90078845A}"/>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33A2B0C0-068A-A34F-8187-C872DA3F1B4C}"/>
              </a:ext>
            </a:extLst>
          </p:cNvPr>
          <p:cNvSpPr>
            <a:spLocks noGrp="1"/>
          </p:cNvSpPr>
          <p:nvPr>
            <p:ph idx="1"/>
          </p:nvPr>
        </p:nvSpPr>
        <p:spPr/>
        <p:txBody>
          <a:bodyPr/>
          <a:lstStyle/>
          <a:p>
            <a:r>
              <a:rPr lang="en-US" altLang="en-US"/>
              <a:t>You should be convinced at this point that the process of meiosis ensures that offspring will have unique combinations of alleles.</a:t>
            </a:r>
          </a:p>
          <a:p>
            <a:endParaRPr lang="en-US" altLang="en-US"/>
          </a:p>
          <a:p>
            <a:r>
              <a:rPr lang="en-US" altLang="en-US"/>
              <a:t>Why is this important?</a:t>
            </a:r>
          </a:p>
        </p:txBody>
      </p:sp>
    </p:spTree>
    <p:extLst>
      <p:ext uri="{BB962C8B-B14F-4D97-AF65-F5344CB8AC3E}">
        <p14:creationId xmlns:p14="http://schemas.microsoft.com/office/powerpoint/2010/main" val="2756268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4D716E9-877E-9446-B0D1-81BE0BCE4552}"/>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73D35FC-6395-CE4A-AD67-32D6E8B9C74C}"/>
              </a:ext>
            </a:extLst>
          </p:cNvPr>
          <p:cNvSpPr>
            <a:spLocks noGrp="1"/>
          </p:cNvSpPr>
          <p:nvPr>
            <p:ph idx="1"/>
          </p:nvPr>
        </p:nvSpPr>
        <p:spPr/>
        <p:txBody>
          <a:bodyPr rtlCol="0">
            <a:normAutofit lnSpcReduction="10000"/>
          </a:bodyPr>
          <a:lstStyle/>
          <a:p>
            <a:pPr fontAlgn="auto">
              <a:spcAft>
                <a:spcPts val="0"/>
              </a:spcAft>
              <a:buFont typeface="Arial"/>
              <a:buChar char="•"/>
              <a:defRPr/>
            </a:pPr>
            <a:r>
              <a:rPr lang="en-US" dirty="0">
                <a:ea typeface="+mn-ea"/>
                <a:cs typeface="+mn-cs"/>
              </a:rPr>
              <a:t>Genetic variation provides the opportunity for survival of some members of the species when challenged by environmental stresses.</a:t>
            </a:r>
          </a:p>
          <a:p>
            <a:pPr fontAlgn="auto">
              <a:spcAft>
                <a:spcPts val="0"/>
              </a:spcAft>
              <a:buFont typeface="Arial"/>
              <a:buChar char="•"/>
              <a:defRPr/>
            </a:pPr>
            <a:endParaRPr lang="en-US" dirty="0">
              <a:ea typeface="+mn-ea"/>
              <a:cs typeface="+mn-cs"/>
            </a:endParaRPr>
          </a:p>
          <a:p>
            <a:pPr fontAlgn="auto">
              <a:spcAft>
                <a:spcPts val="0"/>
              </a:spcAft>
              <a:buFont typeface="Arial"/>
              <a:buChar char="•"/>
              <a:defRPr/>
            </a:pPr>
            <a:r>
              <a:rPr lang="en-US" dirty="0">
                <a:ea typeface="+mn-ea"/>
                <a:cs typeface="+mn-cs"/>
              </a:rPr>
              <a:t>Asexually reproducing organisms (like bacteria) do not have this advantage.  Each generation is a genetic clone of the last.</a:t>
            </a:r>
          </a:p>
          <a:p>
            <a:pPr marL="457200" lvl="1" indent="0" fontAlgn="auto">
              <a:spcAft>
                <a:spcPts val="0"/>
              </a:spcAft>
              <a:buFont typeface="Arial"/>
              <a:buNone/>
              <a:defRPr/>
            </a:pPr>
            <a:r>
              <a:rPr lang="en-US" dirty="0">
                <a:ea typeface="+mn-ea"/>
              </a:rPr>
              <a:t>(there are other ways they can acquire some genetic variability)</a:t>
            </a:r>
          </a:p>
        </p:txBody>
      </p:sp>
    </p:spTree>
    <p:extLst>
      <p:ext uri="{BB962C8B-B14F-4D97-AF65-F5344CB8AC3E}">
        <p14:creationId xmlns:p14="http://schemas.microsoft.com/office/powerpoint/2010/main" val="175682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3600">
                <a:latin typeface="Calibri" charset="0"/>
                <a:ea typeface="MS PGothic" charset="0"/>
              </a:rPr>
              <a:t>Chromosomes are DNA associated with proteins</a:t>
            </a:r>
          </a:p>
        </p:txBody>
      </p:sp>
      <p:sp>
        <p:nvSpPr>
          <p:cNvPr id="66562" name="Content Placeholder 2"/>
          <p:cNvSpPr>
            <a:spLocks noGrp="1"/>
          </p:cNvSpPr>
          <p:nvPr>
            <p:ph idx="1"/>
          </p:nvPr>
        </p:nvSpPr>
        <p:spPr>
          <a:xfrm>
            <a:off x="457200" y="1600200"/>
            <a:ext cx="8534400" cy="5029200"/>
          </a:xfrm>
        </p:spPr>
        <p:txBody>
          <a:bodyPr/>
          <a:lstStyle/>
          <a:p>
            <a:pPr lvl="1"/>
            <a:r>
              <a:rPr lang="en-US">
                <a:latin typeface="Calibri" charset="0"/>
                <a:ea typeface="MS PGothic" charset="0"/>
              </a:rPr>
              <a:t>DNA binds and wraps around complexes of </a:t>
            </a:r>
            <a:r>
              <a:rPr lang="en-US">
                <a:solidFill>
                  <a:srgbClr val="FF0000"/>
                </a:solidFill>
                <a:latin typeface="Calibri" charset="0"/>
                <a:ea typeface="MS PGothic" charset="0"/>
              </a:rPr>
              <a:t>histone</a:t>
            </a:r>
            <a:r>
              <a:rPr lang="en-US">
                <a:latin typeface="Calibri" charset="0"/>
                <a:ea typeface="MS PGothic" charset="0"/>
              </a:rPr>
              <a:t> proteins to form the basic level of DNA structure in cells---</a:t>
            </a:r>
            <a:r>
              <a:rPr lang="en-US">
                <a:solidFill>
                  <a:srgbClr val="FF0000"/>
                </a:solidFill>
                <a:latin typeface="Calibri" charset="0"/>
                <a:ea typeface="MS PGothic" charset="0"/>
              </a:rPr>
              <a:t>the nucleosome</a:t>
            </a:r>
            <a:r>
              <a:rPr lang="en-US">
                <a:latin typeface="Calibri" charset="0"/>
                <a:ea typeface="MS PGothic" charset="0"/>
              </a:rPr>
              <a:t>.</a:t>
            </a:r>
          </a:p>
          <a:p>
            <a:pPr lvl="1"/>
            <a:endParaRPr lang="en-US">
              <a:latin typeface="Calibri" charset="0"/>
              <a:ea typeface="MS PGothic" charset="0"/>
            </a:endParaRPr>
          </a:p>
          <a:p>
            <a:pPr lvl="1"/>
            <a:r>
              <a:rPr lang="en-US">
                <a:latin typeface="Calibri" charset="0"/>
                <a:ea typeface="MS PGothic" charset="0"/>
              </a:rPr>
              <a:t>Nucleosomes associate with each other and with other proteins as the chromosome condenses.</a:t>
            </a:r>
          </a:p>
          <a:p>
            <a:pPr lvl="1"/>
            <a:endParaRPr lang="en-US">
              <a:latin typeface="Calibri" charset="0"/>
              <a:ea typeface="MS PGothic" charset="0"/>
            </a:endParaRPr>
          </a:p>
          <a:p>
            <a:pPr lvl="1"/>
            <a:r>
              <a:rPr lang="en-US">
                <a:latin typeface="Calibri" charset="0"/>
                <a:ea typeface="MS PGothic" charset="0"/>
              </a:rPr>
              <a:t>DNA and its associated proteins is referred to </a:t>
            </a:r>
            <a:r>
              <a:rPr lang="en-US" b="1" i="1">
                <a:latin typeface="Calibri" charset="0"/>
                <a:ea typeface="MS PGothic" charset="0"/>
              </a:rPr>
              <a:t>chromatin </a:t>
            </a:r>
            <a:r>
              <a:rPr lang="en-US">
                <a:latin typeface="Calibri" charset="0"/>
                <a:ea typeface="MS PGothic" charset="0"/>
              </a:rPr>
              <a:t>(sometimes the thinnest form of chromosomes, in interphase, is called chromatin)</a:t>
            </a:r>
          </a:p>
        </p:txBody>
      </p:sp>
    </p:spTree>
    <p:extLst>
      <p:ext uri="{BB962C8B-B14F-4D97-AF65-F5344CB8AC3E}">
        <p14:creationId xmlns:p14="http://schemas.microsoft.com/office/powerpoint/2010/main" val="261973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p:cNvSpPr txBox="1">
            <a:spLocks noChangeArrowheads="1"/>
          </p:cNvSpPr>
          <p:nvPr/>
        </p:nvSpPr>
        <p:spPr bwMode="auto">
          <a:xfrm>
            <a:off x="6167438" y="6488113"/>
            <a:ext cx="2971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411480">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a:solidFill>
                  <a:srgbClr val="D53D21"/>
                </a:solidFill>
                <a:latin typeface="Arial" charset="0"/>
              </a:rPr>
              <a:t>Figure 12.9</a:t>
            </a:r>
          </a:p>
        </p:txBody>
      </p:sp>
      <p:pic>
        <p:nvPicPr>
          <p:cNvPr id="67586" name="Picture 7" descr="12_09Figure-L.jpg                                              000B25E2ServDisk_03                    BC177178:"/>
          <p:cNvPicPr>
            <a:picLocks noChangeAspect="1" noChangeArrowheads="1"/>
          </p:cNvPicPr>
          <p:nvPr/>
        </p:nvPicPr>
        <p:blipFill>
          <a:blip r:embed="rId3">
            <a:extLst>
              <a:ext uri="{28A0092B-C50C-407E-A947-70E740481C1C}">
                <a14:useLocalDpi xmlns:a14="http://schemas.microsoft.com/office/drawing/2010/main" val="0"/>
              </a:ext>
            </a:extLst>
          </a:blip>
          <a:srcRect b="3571"/>
          <a:stretch>
            <a:fillRect/>
          </a:stretch>
        </p:blipFill>
        <p:spPr bwMode="auto">
          <a:xfrm>
            <a:off x="1908175" y="227013"/>
            <a:ext cx="5326063" cy="617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D572A456-DBFA-6047-9633-5EED3AA2917F}"/>
              </a:ext>
            </a:extLst>
          </p:cNvPr>
          <p:cNvSpPr txBox="1"/>
          <p:nvPr/>
        </p:nvSpPr>
        <p:spPr>
          <a:xfrm>
            <a:off x="304800" y="5010785"/>
            <a:ext cx="2971800" cy="1477328"/>
          </a:xfrm>
          <a:prstGeom prst="rect">
            <a:avLst/>
          </a:prstGeom>
          <a:noFill/>
        </p:spPr>
        <p:txBody>
          <a:bodyPr wrap="square" rtlCol="0">
            <a:spAutoFit/>
          </a:bodyPr>
          <a:lstStyle/>
          <a:p>
            <a:r>
              <a:rPr lang="en-US" sz="2400" b="1" dirty="0">
                <a:latin typeface="Calibri" charset="0"/>
                <a:ea typeface="MS PGothic" charset="0"/>
              </a:rPr>
              <a:t>Text </a:t>
            </a:r>
            <a:r>
              <a:rPr lang="en-US" sz="2400" b="1" dirty="0" err="1">
                <a:latin typeface="Calibri" charset="0"/>
                <a:ea typeface="MS PGothic" charset="0"/>
              </a:rPr>
              <a:t>ections</a:t>
            </a:r>
            <a:r>
              <a:rPr lang="en-US" sz="2400" b="1" dirty="0">
                <a:latin typeface="Calibri" charset="0"/>
                <a:ea typeface="MS PGothic" charset="0"/>
              </a:rPr>
              <a:t> </a:t>
            </a:r>
            <a:r>
              <a:rPr lang="en-US" sz="2400" b="1" dirty="0">
                <a:solidFill>
                  <a:srgbClr val="FF0000"/>
                </a:solidFill>
                <a:latin typeface="Calibri" charset="0"/>
                <a:ea typeface="MS PGothic" charset="0"/>
              </a:rPr>
              <a:t>12.4 and 12.5 </a:t>
            </a:r>
            <a:r>
              <a:rPr lang="en-US" sz="2400" b="1" dirty="0">
                <a:latin typeface="Calibri" charset="0"/>
                <a:ea typeface="MS PGothic" charset="0"/>
              </a:rPr>
              <a:t>are useful for more detail.</a:t>
            </a:r>
          </a:p>
          <a:p>
            <a:endParaRPr lang="en-US" dirty="0"/>
          </a:p>
        </p:txBody>
      </p:sp>
    </p:spTree>
    <p:extLst>
      <p:ext uri="{BB962C8B-B14F-4D97-AF65-F5344CB8AC3E}">
        <p14:creationId xmlns:p14="http://schemas.microsoft.com/office/powerpoint/2010/main" val="2497854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Calibri" charset="0"/>
                <a:ea typeface="MS PGothic" charset="0"/>
              </a:rPr>
              <a:t>Variation in condensation</a:t>
            </a:r>
          </a:p>
        </p:txBody>
      </p:sp>
      <p:sp>
        <p:nvSpPr>
          <p:cNvPr id="69634" name="Content Placeholder 2"/>
          <p:cNvSpPr>
            <a:spLocks noGrp="1"/>
          </p:cNvSpPr>
          <p:nvPr>
            <p:ph idx="1"/>
          </p:nvPr>
        </p:nvSpPr>
        <p:spPr/>
        <p:txBody>
          <a:bodyPr/>
          <a:lstStyle/>
          <a:p>
            <a:r>
              <a:rPr lang="en-US" dirty="0">
                <a:latin typeface="Calibri" charset="0"/>
                <a:ea typeface="MS PGothic" charset="0"/>
              </a:rPr>
              <a:t>Even in fully condensed chromosomes, regions will be coiled more or less tightly than other regions.</a:t>
            </a:r>
          </a:p>
          <a:p>
            <a:pPr lvl="1"/>
            <a:r>
              <a:rPr lang="en-US" dirty="0">
                <a:latin typeface="Calibri" charset="0"/>
                <a:ea typeface="MS PGothic" charset="0"/>
              </a:rPr>
              <a:t>DNA takes up stains differently depending on its level of condensation.  This gives rise to the unique </a:t>
            </a:r>
            <a:r>
              <a:rPr lang="en-US" u="sng" dirty="0">
                <a:latin typeface="Calibri" charset="0"/>
                <a:ea typeface="MS PGothic" charset="0"/>
              </a:rPr>
              <a:t>banding pattern </a:t>
            </a:r>
            <a:r>
              <a:rPr lang="en-US" dirty="0">
                <a:latin typeface="Calibri" charset="0"/>
                <a:ea typeface="MS PGothic" charset="0"/>
              </a:rPr>
              <a:t>that allows identification of individual chromosomes.</a:t>
            </a:r>
          </a:p>
          <a:p>
            <a:pPr lvl="1"/>
            <a:endParaRPr lang="en-US" dirty="0">
              <a:latin typeface="Calibri" charset="0"/>
              <a:ea typeface="MS PGothic" charset="0"/>
            </a:endParaRPr>
          </a:p>
          <a:p>
            <a:pPr marL="457200" lvl="1" indent="0">
              <a:buNone/>
            </a:pPr>
            <a:endParaRPr lang="en-US" dirty="0">
              <a:latin typeface="Calibri" charset="0"/>
              <a:ea typeface="MS PGothic" charset="0"/>
            </a:endParaRPr>
          </a:p>
        </p:txBody>
      </p:sp>
    </p:spTree>
    <p:extLst>
      <p:ext uri="{BB962C8B-B14F-4D97-AF65-F5344CB8AC3E}">
        <p14:creationId xmlns:p14="http://schemas.microsoft.com/office/powerpoint/2010/main" val="343095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270000"/>
            <a:ext cx="8255000"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39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a:extLst>
              <a:ext uri="{FF2B5EF4-FFF2-40B4-BE49-F238E27FC236}">
                <a16:creationId xmlns:a16="http://schemas.microsoft.com/office/drawing/2014/main" id="{6F48E25E-D7C6-AD40-9494-0B137B1B2003}"/>
              </a:ext>
            </a:extLst>
          </p:cNvPr>
          <p:cNvSpPr>
            <a:spLocks noGrp="1"/>
          </p:cNvSpPr>
          <p:nvPr>
            <p:ph type="title"/>
          </p:nvPr>
        </p:nvSpPr>
        <p:spPr/>
        <p:txBody>
          <a:bodyPr/>
          <a:lstStyle/>
          <a:p>
            <a:r>
              <a:rPr lang="en-US" altLang="en-US" sz="2800"/>
              <a:t>Figure 12–13 The regions of the human X chromosome distinguished by its banding pattern.</a:t>
            </a:r>
          </a:p>
        </p:txBody>
      </p:sp>
      <p:sp>
        <p:nvSpPr>
          <p:cNvPr id="48130" name="Footer Placeholder 4">
            <a:extLst>
              <a:ext uri="{FF2B5EF4-FFF2-40B4-BE49-F238E27FC236}">
                <a16:creationId xmlns:a16="http://schemas.microsoft.com/office/drawing/2014/main" id="{A02048CB-5806-0448-A72B-F4DBB0FADAC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en-US" sz="1200">
                <a:solidFill>
                  <a:srgbClr val="898989"/>
                </a:solidFill>
              </a:rPr>
              <a:t>© 2015 Pearson Education, Inc.</a:t>
            </a:r>
          </a:p>
        </p:txBody>
      </p:sp>
      <p:pic>
        <p:nvPicPr>
          <p:cNvPr id="48131" name="Picture 1">
            <a:extLst>
              <a:ext uri="{FF2B5EF4-FFF2-40B4-BE49-F238E27FC236}">
                <a16:creationId xmlns:a16="http://schemas.microsoft.com/office/drawing/2014/main" id="{E3A7CC44-9DE1-F449-8ADC-17DCD1607B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2513" y="1311275"/>
            <a:ext cx="3265487"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endParaRPr lang="en-US">
              <a:latin typeface="Calibri" charset="0"/>
              <a:ea typeface="MS PGothic" charset="0"/>
            </a:endParaRPr>
          </a:p>
        </p:txBody>
      </p:sp>
      <p:sp>
        <p:nvSpPr>
          <p:cNvPr id="71682" name="Content Placeholder 2"/>
          <p:cNvSpPr>
            <a:spLocks noGrp="1"/>
          </p:cNvSpPr>
          <p:nvPr>
            <p:ph idx="1"/>
          </p:nvPr>
        </p:nvSpPr>
        <p:spPr/>
        <p:txBody>
          <a:bodyPr/>
          <a:lstStyle/>
          <a:p>
            <a:r>
              <a:rPr lang="en-US">
                <a:latin typeface="Calibri" charset="0"/>
                <a:ea typeface="MS PGothic" charset="0"/>
              </a:rPr>
              <a:t>Likewise…in interphase chromosomes (least condensed state) the chromosome varies in level of condensation:</a:t>
            </a:r>
          </a:p>
          <a:p>
            <a:pPr lvl="1"/>
            <a:r>
              <a:rPr lang="en-US">
                <a:latin typeface="Calibri" charset="0"/>
                <a:ea typeface="MS PGothic" charset="0"/>
              </a:rPr>
              <a:t>Generally speaking, the more tightly coiled, the less accessible the DNA is for gene expression.</a:t>
            </a:r>
          </a:p>
          <a:p>
            <a:pPr lvl="1"/>
            <a:endParaRPr lang="en-US">
              <a:latin typeface="Calibri" charset="0"/>
              <a:ea typeface="MS PGothic" charset="0"/>
            </a:endParaRPr>
          </a:p>
          <a:p>
            <a:pPr lvl="1"/>
            <a:r>
              <a:rPr lang="en-US">
                <a:latin typeface="Calibri" charset="0"/>
                <a:ea typeface="MS PGothic" charset="0"/>
              </a:rPr>
              <a:t>Modification of DNA and of histone proteins affects how coiled/accessible the DNA is.</a:t>
            </a:r>
          </a:p>
        </p:txBody>
      </p:sp>
    </p:spTree>
    <p:extLst>
      <p:ext uri="{BB962C8B-B14F-4D97-AF65-F5344CB8AC3E}">
        <p14:creationId xmlns:p14="http://schemas.microsoft.com/office/powerpoint/2010/main" val="357358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TotalTime>
  <Words>1401</Words>
  <Application>Microsoft Macintosh PowerPoint</Application>
  <PresentationFormat>On-screen Show (4:3)</PresentationFormat>
  <Paragraphs>159</Paragraphs>
  <Slides>38</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Lecture 6 Sept. 11th ,2019</vt:lpstr>
      <vt:lpstr>Where were we?</vt:lpstr>
      <vt:lpstr>Where were we?</vt:lpstr>
      <vt:lpstr>Chromosomes are DNA associated with proteins</vt:lpstr>
      <vt:lpstr>PowerPoint Presentation</vt:lpstr>
      <vt:lpstr>Variation in condensation</vt:lpstr>
      <vt:lpstr>PowerPoint Presentation</vt:lpstr>
      <vt:lpstr>Figure 12–13 The regions of the human X chromosome distinguished by its banding pattern.</vt:lpstr>
      <vt:lpstr>PowerPoint Presentation</vt:lpstr>
      <vt:lpstr>PowerPoint Presentation</vt:lpstr>
      <vt:lpstr>PowerPoint Presentation</vt:lpstr>
      <vt:lpstr>PowerPoint Presentation</vt:lpstr>
      <vt:lpstr>PowerPoint Presentation</vt:lpstr>
      <vt:lpstr>Begin meiosis</vt:lpstr>
      <vt:lpstr>Meiosis reduces the chromosome number from 2N to N</vt:lpstr>
      <vt:lpstr>PowerPoint Presentation</vt:lpstr>
      <vt:lpstr>PowerPoint Presentation</vt:lpstr>
      <vt:lpstr>Let’s sketch an over view.</vt:lpstr>
      <vt:lpstr>PowerPoint Presentation</vt:lpstr>
      <vt:lpstr>PowerPoint Presentation</vt:lpstr>
      <vt:lpstr>Prophase I</vt:lpstr>
      <vt:lpstr>PowerPoint Presentation</vt:lpstr>
      <vt:lpstr>PowerPoint Presentation</vt:lpstr>
      <vt:lpstr> Review Meiosis Animation   </vt:lpstr>
      <vt:lpstr>Try it! </vt:lpstr>
      <vt:lpstr>PowerPoint Presentation</vt:lpstr>
      <vt:lpstr>Some differences in male and female gametogenesis (see handouts given in lab)</vt:lpstr>
      <vt:lpstr>More differences…</vt:lpstr>
      <vt:lpstr>Meiosis creates gametes with genetic variability</vt:lpstr>
      <vt:lpstr>How much variation?</vt:lpstr>
      <vt:lpstr>Basic concept of probability</vt:lpstr>
      <vt:lpstr>How many  unique combinations of maternal and paternal chromosomes can occur in human egg/ova and sperm? n=23</vt:lpstr>
      <vt:lpstr>How may different types of zygotes can be formed  when human  sperm and ova fuse? </vt:lpstr>
      <vt:lpstr>PowerPoint Presentation</vt:lpstr>
      <vt:lpstr>Crossing over creates more variation</vt:lpstr>
      <vt:lpstr>The chromosomes in gametes are mixtures of the homologous pairs in somatic cells.</vt:lpstr>
      <vt:lpstr>PowerPoint Presentation</vt:lpstr>
      <vt:lpstr>PowerPoint Presentation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102</cp:revision>
  <cp:lastPrinted>2019-08-30T11:14:22Z</cp:lastPrinted>
  <dcterms:created xsi:type="dcterms:W3CDTF">2009-01-13T16:11:47Z</dcterms:created>
  <dcterms:modified xsi:type="dcterms:W3CDTF">2019-09-11T11:06:44Z</dcterms:modified>
</cp:coreProperties>
</file>